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9144000"/>
  <p:notesSz cx="7099300" cy="10234600"/>
  <p:embeddedFontLst>
    <p:embeddedFont>
      <p:font typeface="Abel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font" Target="fonts/Abel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76574" cy="511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1137" y="0"/>
            <a:ext cx="3076574" cy="511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90600" y="768350"/>
            <a:ext cx="5118100" cy="383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721850"/>
            <a:ext cx="3076574" cy="5111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1137" y="9721850"/>
            <a:ext cx="3076574" cy="511174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Times New Roman"/>
              <a:buNone/>
            </a:pPr>
            <a:fld id="{00000000-1234-1234-1234-123412341234}" type="slidenum">
              <a:rPr b="0" i="0" lang="en-GB" sz="13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/>
          <p:nvPr>
            <p:ph idx="2" type="sldImg"/>
          </p:nvPr>
        </p:nvSpPr>
        <p:spPr>
          <a:xfrm>
            <a:off x="990600" y="768350"/>
            <a:ext cx="5118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2" name="Google Shape;112;p1:notes"/>
          <p:cNvSpPr txBox="1"/>
          <p:nvPr>
            <p:ph idx="1" type="body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:notes"/>
          <p:cNvSpPr txBox="1"/>
          <p:nvPr>
            <p:ph idx="12" type="sldNum"/>
          </p:nvPr>
        </p:nvSpPr>
        <p:spPr>
          <a:xfrm>
            <a:off x="4021137" y="9721850"/>
            <a:ext cx="30765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/>
          <p:nvPr>
            <p:ph idx="2" type="sldImg"/>
          </p:nvPr>
        </p:nvSpPr>
        <p:spPr>
          <a:xfrm>
            <a:off x="992188" y="768350"/>
            <a:ext cx="5115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7" name="Google Shape;167;p10:notes"/>
          <p:cNvSpPr txBox="1"/>
          <p:nvPr>
            <p:ph idx="1" type="body"/>
          </p:nvPr>
        </p:nvSpPr>
        <p:spPr>
          <a:xfrm>
            <a:off x="709931" y="4861441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Fidelity: 		Is it like real life</a:t>
            </a:r>
            <a:endParaRPr/>
          </a:p>
        </p:txBody>
      </p:sp>
      <p:sp>
        <p:nvSpPr>
          <p:cNvPr id="168" name="Google Shape;168;p10:notes"/>
          <p:cNvSpPr txBox="1"/>
          <p:nvPr/>
        </p:nvSpPr>
        <p:spPr>
          <a:xfrm>
            <a:off x="4021293" y="9721104"/>
            <a:ext cx="3076500" cy="51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3" name="Google Shape;173;p11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Theoretical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MCQ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Short answers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Essay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Clinical cases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</a:pPr>
            <a:r>
              <a:t/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Practical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Continuous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Summative</a:t>
            </a:r>
            <a:endParaRPr sz="1000">
              <a:solidFill>
                <a:srgbClr val="000000"/>
              </a:solidFill>
            </a:endParaRPr>
          </a:p>
          <a:p>
            <a:pPr indent="-1333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t/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Types of practical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Skills test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Scenario tests</a:t>
            </a:r>
            <a:endParaRPr sz="1000">
              <a:solidFill>
                <a:srgbClr val="000000"/>
              </a:solidFill>
            </a:endParaRPr>
          </a:p>
          <a:p>
            <a:pPr indent="-1968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Workplace</a:t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9" name="Google Shape;179;p12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2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6" name="Google Shape;186;p13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3" name="Google Shape;193;p14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115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Specificity:		Assessment of a defined feature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Validity:			It tests what it says it tests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Reliability: 		Different assessors would get the same result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Feasibility: 		It can be done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Fidelity: 		Is it like real life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4" name="Google Shape;194;p14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5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00" name="Google Shape;200;p15:notes"/>
          <p:cNvSpPr txBox="1"/>
          <p:nvPr>
            <p:ph idx="1" type="body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5:notes"/>
          <p:cNvSpPr txBox="1"/>
          <p:nvPr>
            <p:ph idx="12" type="sldNum"/>
          </p:nvPr>
        </p:nvSpPr>
        <p:spPr>
          <a:xfrm>
            <a:off x="4021137" y="9721850"/>
            <a:ext cx="30765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6:notes"/>
          <p:cNvSpPr txBox="1"/>
          <p:nvPr>
            <p:ph idx="1" type="body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/>
              <a:t>NEED UPDATED VERSION OF THIS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/>
              <a:t>Global assessment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GB"/>
              <a:t>First decision is final from examiners</a:t>
            </a:r>
            <a:endParaRPr/>
          </a:p>
        </p:txBody>
      </p:sp>
      <p:sp>
        <p:nvSpPr>
          <p:cNvPr id="207" name="Google Shape;207;p16:notes"/>
          <p:cNvSpPr/>
          <p:nvPr>
            <p:ph idx="2" type="sldImg"/>
          </p:nvPr>
        </p:nvSpPr>
        <p:spPr>
          <a:xfrm>
            <a:off x="990600" y="768350"/>
            <a:ext cx="5118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2" name="Google Shape;212;p17:notes"/>
          <p:cNvSpPr txBox="1"/>
          <p:nvPr>
            <p:ph idx="1" type="body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7:notes"/>
          <p:cNvSpPr txBox="1"/>
          <p:nvPr>
            <p:ph idx="12" type="sldNum"/>
          </p:nvPr>
        </p:nvSpPr>
        <p:spPr>
          <a:xfrm>
            <a:off x="4021137" y="9721850"/>
            <a:ext cx="30765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8:notes"/>
          <p:cNvSpPr txBox="1"/>
          <p:nvPr>
            <p:ph idx="1" type="body"/>
          </p:nvPr>
        </p:nvSpPr>
        <p:spPr>
          <a:xfrm>
            <a:off x="709612" y="4860925"/>
            <a:ext cx="5680075" cy="4605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p18:notes"/>
          <p:cNvSpPr/>
          <p:nvPr>
            <p:ph idx="2" type="sldImg"/>
          </p:nvPr>
        </p:nvSpPr>
        <p:spPr>
          <a:xfrm>
            <a:off x="990600" y="768350"/>
            <a:ext cx="5118100" cy="383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9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27" name="Google Shape;227;p19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2032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Confirm your final decision in your mind</a:t>
            </a:r>
            <a:endParaRPr sz="1000">
              <a:solidFill>
                <a:srgbClr val="000000"/>
              </a:solidFill>
            </a:endParaRPr>
          </a:p>
          <a:p>
            <a:pPr indent="-2032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 the candidate know promptly</a:t>
            </a:r>
            <a:endParaRPr sz="1000">
              <a:solidFill>
                <a:srgbClr val="000000"/>
              </a:solidFill>
            </a:endParaRPr>
          </a:p>
          <a:p>
            <a:pPr indent="-2032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Congratulate them</a:t>
            </a:r>
            <a:endParaRPr sz="1000">
              <a:solidFill>
                <a:srgbClr val="000000"/>
              </a:solidFill>
            </a:endParaRPr>
          </a:p>
          <a:p>
            <a:pPr indent="-1397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t/>
            </a:r>
            <a:endParaRPr sz="1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000"/>
              <a:buChar char="•"/>
            </a:pPr>
            <a:r>
              <a:rPr lang="en-GB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(Learning conversation)</a:t>
            </a:r>
            <a:endParaRPr sz="1000"/>
          </a:p>
        </p:txBody>
      </p:sp>
      <p:sp>
        <p:nvSpPr>
          <p:cNvPr id="228" name="Google Shape;228;p19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9" name="Google Shape;119;p2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2667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At the end of this session participants will:</a:t>
            </a:r>
            <a:endParaRPr sz="800">
              <a:solidFill>
                <a:srgbClr val="000000"/>
              </a:solidFill>
            </a:endParaRPr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t/>
            </a:r>
            <a:endParaRPr sz="1600">
              <a:latin typeface="Calibri"/>
              <a:ea typeface="Calibri"/>
              <a:cs typeface="Calibri"/>
              <a:sym typeface="Calibri"/>
            </a:endParaRPr>
          </a:p>
          <a:p>
            <a:pPr indent="-2095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Understand the purpose of assessment in BLS</a:t>
            </a:r>
            <a:endParaRPr sz="800">
              <a:solidFill>
                <a:srgbClr val="000000"/>
              </a:solidFill>
            </a:endParaRPr>
          </a:p>
          <a:p>
            <a:pPr indent="-2095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Understand different approaches to assessment</a:t>
            </a:r>
            <a:endParaRPr sz="800">
              <a:solidFill>
                <a:srgbClr val="000000"/>
              </a:solidFill>
            </a:endParaRPr>
          </a:p>
          <a:p>
            <a:pPr indent="-2095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Understand some factors that can influence an assessment</a:t>
            </a:r>
            <a:endParaRPr sz="800">
              <a:solidFill>
                <a:srgbClr val="000000"/>
              </a:solidFill>
            </a:endParaRPr>
          </a:p>
          <a:p>
            <a:pPr indent="-2095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Understand the limitations of assessment processes</a:t>
            </a:r>
            <a:endParaRPr sz="800">
              <a:solidFill>
                <a:srgbClr val="000000"/>
              </a:solidFill>
            </a:endParaRPr>
          </a:p>
          <a:p>
            <a:pPr indent="-2095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200"/>
              <a:buChar char="–"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Gain practical experience in continuous assessment</a:t>
            </a:r>
            <a:endParaRPr sz="8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oto Sans Symbols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00"/>
          </a:p>
        </p:txBody>
      </p:sp>
      <p:sp>
        <p:nvSpPr>
          <p:cNvPr id="120" name="Google Shape;120;p2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8470bc5ba3_0_0:notes"/>
          <p:cNvSpPr txBox="1"/>
          <p:nvPr>
            <p:ph idx="1" type="body"/>
          </p:nvPr>
        </p:nvSpPr>
        <p:spPr>
          <a:xfrm>
            <a:off x="946573" y="4861435"/>
            <a:ext cx="5206200" cy="46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7200" lIns="97200" spcFirstLastPara="1" rIns="97200" wrap="square" tIns="972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</p:txBody>
      </p:sp>
      <p:sp>
        <p:nvSpPr>
          <p:cNvPr id="233" name="Google Shape;233;g38470bc5ba3_0_0:notes"/>
          <p:cNvSpPr/>
          <p:nvPr>
            <p:ph idx="2" type="sldImg"/>
          </p:nvPr>
        </p:nvSpPr>
        <p:spPr>
          <a:xfrm>
            <a:off x="1183287" y="767595"/>
            <a:ext cx="4732800" cy="3837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2:notes"/>
          <p:cNvSpPr/>
          <p:nvPr>
            <p:ph idx="2" type="sldImg"/>
          </p:nvPr>
        </p:nvSpPr>
        <p:spPr>
          <a:xfrm>
            <a:off x="990600" y="768350"/>
            <a:ext cx="5118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38" name="Google Shape;238;p22:notes"/>
          <p:cNvSpPr txBox="1"/>
          <p:nvPr>
            <p:ph idx="1" type="body"/>
          </p:nvPr>
        </p:nvSpPr>
        <p:spPr>
          <a:xfrm>
            <a:off x="709612" y="4860925"/>
            <a:ext cx="5680200" cy="46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5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Assessment is for teachers and assessors</a:t>
            </a:r>
            <a:endParaRPr>
              <a:solidFill>
                <a:srgbClr val="000000"/>
              </a:solidFill>
            </a:endParaRPr>
          </a:p>
          <a:p>
            <a:pPr indent="-215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Judgment of whether expected standard has been reached </a:t>
            </a:r>
            <a:endParaRPr>
              <a:solidFill>
                <a:srgbClr val="000000"/>
              </a:solidFill>
            </a:endParaRPr>
          </a:p>
          <a:p>
            <a:pPr indent="-215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Requires </a:t>
            </a:r>
            <a:endParaRPr>
              <a:solidFill>
                <a:srgbClr val="000000"/>
              </a:solidFill>
            </a:endParaRPr>
          </a:p>
          <a:p>
            <a:pPr indent="-215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Preparation</a:t>
            </a:r>
            <a:endParaRPr>
              <a:solidFill>
                <a:srgbClr val="000000"/>
              </a:solidFill>
            </a:endParaRPr>
          </a:p>
          <a:p>
            <a:pPr indent="-215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Observation</a:t>
            </a:r>
            <a:endParaRPr>
              <a:solidFill>
                <a:srgbClr val="000000"/>
              </a:solidFill>
            </a:endParaRPr>
          </a:p>
          <a:p>
            <a:pPr indent="-215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Decision</a:t>
            </a:r>
            <a:endParaRPr>
              <a:solidFill>
                <a:srgbClr val="000000"/>
              </a:solidFill>
            </a:endParaRPr>
          </a:p>
          <a:p>
            <a:pPr indent="-215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</a:pPr>
            <a:r>
              <a:rPr lang="en-GB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Communication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22:notes"/>
          <p:cNvSpPr txBox="1"/>
          <p:nvPr>
            <p:ph idx="12" type="sldNum"/>
          </p:nvPr>
        </p:nvSpPr>
        <p:spPr>
          <a:xfrm>
            <a:off x="4021137" y="9721850"/>
            <a:ext cx="3076500" cy="5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Times New Roman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</a:pPr>
            <a:r>
              <a:rPr lang="en-GB" sz="2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“Evaluate or estimate the nature, value, or quality of…”</a:t>
            </a:r>
            <a:endParaRPr sz="100"/>
          </a:p>
        </p:txBody>
      </p:sp>
      <p:sp>
        <p:nvSpPr>
          <p:cNvPr id="126" name="Google Shape;126;p3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75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GB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Establish level of skill attainment</a:t>
            </a:r>
            <a:endParaRPr sz="1600">
              <a:solidFill>
                <a:srgbClr val="000000"/>
              </a:solidFill>
            </a:endParaRPr>
          </a:p>
          <a:p>
            <a:pPr indent="-3175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GB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Competence</a:t>
            </a:r>
            <a:endParaRPr sz="1600">
              <a:solidFill>
                <a:srgbClr val="000000"/>
              </a:solidFill>
            </a:endParaRPr>
          </a:p>
          <a:p>
            <a:pPr indent="-3175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GB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Certification</a:t>
            </a:r>
            <a:endParaRPr sz="1600">
              <a:solidFill>
                <a:srgbClr val="000000"/>
              </a:solidFill>
            </a:endParaRPr>
          </a:p>
          <a:p>
            <a:pPr indent="-3175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en-GB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Motivation for learning</a:t>
            </a:r>
            <a:endParaRPr sz="800"/>
          </a:p>
        </p:txBody>
      </p:sp>
      <p:sp>
        <p:nvSpPr>
          <p:cNvPr id="132" name="Google Shape;132;p4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GB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Teachers</a:t>
            </a:r>
            <a:endParaRPr sz="2000">
              <a:solidFill>
                <a:srgbClr val="00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</a:pPr>
            <a:r>
              <a:rPr lang="en-GB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Examiners</a:t>
            </a:r>
            <a:endParaRPr/>
          </a:p>
        </p:txBody>
      </p:sp>
      <p:sp>
        <p:nvSpPr>
          <p:cNvPr id="138" name="Google Shape;138;p5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/>
          <p:nvPr>
            <p:ph idx="2" type="sldImg"/>
          </p:nvPr>
        </p:nvSpPr>
        <p:spPr>
          <a:xfrm>
            <a:off x="992188" y="768350"/>
            <a:ext cx="5114925" cy="38369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709931" y="4861441"/>
            <a:ext cx="5679439" cy="4605576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1150" lvl="0" marL="3429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Specificity:		Assessment of a defined feature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t/>
            </a:r>
            <a:endParaRPr/>
          </a:p>
        </p:txBody>
      </p:sp>
      <p:sp>
        <p:nvSpPr>
          <p:cNvPr id="144" name="Google Shape;144;p6:notes"/>
          <p:cNvSpPr txBox="1"/>
          <p:nvPr/>
        </p:nvSpPr>
        <p:spPr>
          <a:xfrm>
            <a:off x="4021293" y="9721104"/>
            <a:ext cx="3076362" cy="511731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/>
          <p:nvPr>
            <p:ph idx="2" type="sldImg"/>
          </p:nvPr>
        </p:nvSpPr>
        <p:spPr>
          <a:xfrm>
            <a:off x="992188" y="768350"/>
            <a:ext cx="5115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709931" y="4861441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Validity:			It tests what it says it tests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t/>
            </a:r>
            <a:endParaRPr/>
          </a:p>
        </p:txBody>
      </p:sp>
      <p:sp>
        <p:nvSpPr>
          <p:cNvPr id="150" name="Google Shape;150;p7:notes"/>
          <p:cNvSpPr txBox="1"/>
          <p:nvPr/>
        </p:nvSpPr>
        <p:spPr>
          <a:xfrm>
            <a:off x="4021293" y="9721104"/>
            <a:ext cx="3076500" cy="51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/>
          <p:nvPr>
            <p:ph idx="2" type="sldImg"/>
          </p:nvPr>
        </p:nvSpPr>
        <p:spPr>
          <a:xfrm>
            <a:off x="992188" y="768350"/>
            <a:ext cx="5115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5" name="Google Shape;155;p8:notes"/>
          <p:cNvSpPr txBox="1"/>
          <p:nvPr>
            <p:ph idx="1" type="body"/>
          </p:nvPr>
        </p:nvSpPr>
        <p:spPr>
          <a:xfrm>
            <a:off x="709931" y="4861441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Reliability: 		Different assessors would get the same result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t/>
            </a:r>
            <a:endParaRPr/>
          </a:p>
        </p:txBody>
      </p:sp>
      <p:sp>
        <p:nvSpPr>
          <p:cNvPr id="156" name="Google Shape;156;p8:notes"/>
          <p:cNvSpPr txBox="1"/>
          <p:nvPr/>
        </p:nvSpPr>
        <p:spPr>
          <a:xfrm>
            <a:off x="4021293" y="9721104"/>
            <a:ext cx="3076500" cy="51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/>
          <p:nvPr>
            <p:ph idx="2" type="sldImg"/>
          </p:nvPr>
        </p:nvSpPr>
        <p:spPr>
          <a:xfrm>
            <a:off x="992188" y="768350"/>
            <a:ext cx="5115000" cy="3837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709931" y="4861441"/>
            <a:ext cx="5679300" cy="46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9500" lIns="99025" spcFirstLastPara="1" rIns="99025" wrap="square" tIns="49500">
            <a:noAutofit/>
          </a:bodyPr>
          <a:lstStyle/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Feasibility: 		It can be done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3429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</a:pPr>
            <a:r>
              <a:t/>
            </a:r>
            <a:endParaRPr/>
          </a:p>
        </p:txBody>
      </p:sp>
      <p:sp>
        <p:nvSpPr>
          <p:cNvPr id="162" name="Google Shape;162;p9:notes"/>
          <p:cNvSpPr txBox="1"/>
          <p:nvPr/>
        </p:nvSpPr>
        <p:spPr>
          <a:xfrm>
            <a:off x="4021293" y="9721104"/>
            <a:ext cx="3076500" cy="511800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1.jpg"/><Relationship Id="rId7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1.jpg"/><Relationship Id="rId6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showMasterSp="0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MD_logoPNG.png" id="20" name="Google Shape;2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5711" y="168732"/>
            <a:ext cx="1684405" cy="16609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21;p2"/>
          <p:cNvCxnSpPr/>
          <p:nvPr/>
        </p:nvCxnSpPr>
        <p:spPr>
          <a:xfrm flipH="1" rot="10800000">
            <a:off x="285750" y="4317701"/>
            <a:ext cx="85725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" name="Google Shape;22;p2"/>
          <p:cNvSpPr txBox="1"/>
          <p:nvPr>
            <p:ph type="title"/>
          </p:nvPr>
        </p:nvSpPr>
        <p:spPr>
          <a:xfrm>
            <a:off x="285750" y="4518422"/>
            <a:ext cx="85725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" type="body"/>
          </p:nvPr>
        </p:nvSpPr>
        <p:spPr>
          <a:xfrm>
            <a:off x="285750" y="3000375"/>
            <a:ext cx="85725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26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23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21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1900" cap="none">
                <a:solidFill>
                  <a:srgbClr val="A6AAA9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pic>
        <p:nvPicPr>
          <p:cNvPr descr="Master_BLSAED-P_Text2.jpg" id="24" name="Google Shape;24;p2"/>
          <p:cNvPicPr preferRelativeResize="0"/>
          <p:nvPr/>
        </p:nvPicPr>
        <p:blipFill rotWithShape="1">
          <a:blip r:embed="rId3">
            <a:alphaModFix/>
          </a:blip>
          <a:srcRect b="90282" l="4597" r="78757" t="1941"/>
          <a:stretch/>
        </p:blipFill>
        <p:spPr>
          <a:xfrm>
            <a:off x="3052907" y="268767"/>
            <a:ext cx="1199400" cy="560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2"/>
          <p:cNvGrpSpPr/>
          <p:nvPr/>
        </p:nvGrpSpPr>
        <p:grpSpPr>
          <a:xfrm>
            <a:off x="6978519" y="222306"/>
            <a:ext cx="1538202" cy="598042"/>
            <a:chOff x="0" y="0"/>
            <a:chExt cx="2917129" cy="850579"/>
          </a:xfrm>
        </p:grpSpPr>
        <p:pic>
          <p:nvPicPr>
            <p:cNvPr id="26" name="Google Shape;26;p2"/>
            <p:cNvPicPr preferRelativeResize="0"/>
            <p:nvPr/>
          </p:nvPicPr>
          <p:blipFill rotWithShape="1">
            <a:blip r:embed="rId4">
              <a:alphaModFix/>
            </a:blip>
            <a:srcRect b="0" l="30404" r="0" t="0"/>
            <a:stretch/>
          </p:blipFill>
          <p:spPr>
            <a:xfrm>
              <a:off x="732829" y="66079"/>
              <a:ext cx="2184300" cy="784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"/>
            <p:cNvPicPr preferRelativeResize="0"/>
            <p:nvPr/>
          </p:nvPicPr>
          <p:blipFill rotWithShape="1">
            <a:blip r:embed="rId5">
              <a:alphaModFix/>
            </a:blip>
            <a:srcRect b="0" l="0" r="77658" t="0"/>
            <a:stretch/>
          </p:blipFill>
          <p:spPr>
            <a:xfrm>
              <a:off x="0" y="0"/>
              <a:ext cx="749700" cy="8388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28" name="Google Shape;2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70492" y="271603"/>
            <a:ext cx="1901017" cy="374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594" y="107156"/>
            <a:ext cx="2126753" cy="2126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Alt" showMasterSp="0">
  <p:cSld name="Title &amp; Bullets Al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Google Shape;71;p11"/>
          <p:cNvCxnSpPr/>
          <p:nvPr/>
        </p:nvCxnSpPr>
        <p:spPr>
          <a:xfrm flipH="1" rot="10800000">
            <a:off x="285750" y="698207"/>
            <a:ext cx="85725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2" name="Google Shape;72;p11"/>
          <p:cNvSpPr txBox="1"/>
          <p:nvPr>
            <p:ph idx="1" type="body"/>
          </p:nvPr>
        </p:nvSpPr>
        <p:spPr>
          <a:xfrm>
            <a:off x="285750" y="363053"/>
            <a:ext cx="7858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400" cap="none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285746" y="108049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2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 showMasterSp="0">
  <p:cSld name="Title, Bullets &amp; Photo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12"/>
          <p:cNvCxnSpPr/>
          <p:nvPr/>
        </p:nvCxnSpPr>
        <p:spPr>
          <a:xfrm flipH="1" rot="10800000">
            <a:off x="285750" y="698207"/>
            <a:ext cx="85725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285750" y="363053"/>
            <a:ext cx="7858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400" cap="none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9" name="Google Shape;79;p12"/>
          <p:cNvSpPr/>
          <p:nvPr>
            <p:ph idx="2" type="pic"/>
          </p:nvPr>
        </p:nvSpPr>
        <p:spPr>
          <a:xfrm>
            <a:off x="5000630" y="1080492"/>
            <a:ext cx="3857700" cy="54828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285750" y="1080492"/>
            <a:ext cx="4429200" cy="5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3" type="body"/>
          </p:nvPr>
        </p:nvSpPr>
        <p:spPr>
          <a:xfrm>
            <a:off x="285750" y="1928813"/>
            <a:ext cx="44292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sz="1600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sz="1600"/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sz="1600"/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sz="1600"/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sz="1600"/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 showMasterSp="0">
  <p:cSld name="Bulle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13"/>
          <p:cNvCxnSpPr/>
          <p:nvPr/>
        </p:nvCxnSpPr>
        <p:spPr>
          <a:xfrm flipH="1" rot="10800000">
            <a:off x="285750" y="698207"/>
            <a:ext cx="85725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285750" y="363053"/>
            <a:ext cx="7858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400" cap="none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2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800"/>
              <a:buChar char="▸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 showMasterSp="0">
  <p:cSld name="Photo - 3 Up">
    <p:bg>
      <p:bgPr>
        <a:solidFill>
          <a:srgbClr val="222222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>
            <p:ph idx="2" type="pic"/>
          </p:nvPr>
        </p:nvSpPr>
        <p:spPr>
          <a:xfrm>
            <a:off x="4572537" y="0"/>
            <a:ext cx="4572000" cy="3420000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4"/>
          <p:cNvSpPr/>
          <p:nvPr>
            <p:ph idx="3" type="pic"/>
          </p:nvPr>
        </p:nvSpPr>
        <p:spPr>
          <a:xfrm>
            <a:off x="4572003" y="3446859"/>
            <a:ext cx="4572000" cy="3420000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14"/>
          <p:cNvSpPr/>
          <p:nvPr>
            <p:ph idx="4" type="pic"/>
          </p:nvPr>
        </p:nvSpPr>
        <p:spPr>
          <a:xfrm>
            <a:off x="0" y="0"/>
            <a:ext cx="45483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14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 showMasterSp="0">
  <p:cSld name="Quote">
    <p:bg>
      <p:bgPr>
        <a:solidFill>
          <a:srgbClr val="222222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4;p15"/>
          <p:cNvCxnSpPr/>
          <p:nvPr/>
        </p:nvCxnSpPr>
        <p:spPr>
          <a:xfrm flipH="1" rot="10800000">
            <a:off x="285750" y="698207"/>
            <a:ext cx="8572500" cy="3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5" name="Google Shape;95;p15"/>
          <p:cNvSpPr/>
          <p:nvPr/>
        </p:nvSpPr>
        <p:spPr>
          <a:xfrm>
            <a:off x="330399" y="1660928"/>
            <a:ext cx="8483100" cy="3676800"/>
          </a:xfrm>
          <a:custGeom>
            <a:rect b="b" l="l" r="r" t="t"/>
            <a:pathLst>
              <a:path extrusionOk="0" h="120000" w="120000">
                <a:moveTo>
                  <a:pt x="1244" y="0"/>
                </a:moveTo>
                <a:cubicBezTo>
                  <a:pt x="555" y="0"/>
                  <a:pt x="0" y="1288"/>
                  <a:pt x="0" y="2866"/>
                </a:cubicBezTo>
                <a:lnTo>
                  <a:pt x="0" y="104383"/>
                </a:lnTo>
                <a:cubicBezTo>
                  <a:pt x="0" y="105961"/>
                  <a:pt x="555" y="107250"/>
                  <a:pt x="1244" y="107250"/>
                </a:cubicBezTo>
                <a:lnTo>
                  <a:pt x="95711" y="107250"/>
                </a:lnTo>
                <a:lnTo>
                  <a:pt x="99166" y="120000"/>
                </a:lnTo>
                <a:lnTo>
                  <a:pt x="102616" y="107250"/>
                </a:lnTo>
                <a:lnTo>
                  <a:pt x="118755" y="107250"/>
                </a:lnTo>
                <a:cubicBezTo>
                  <a:pt x="119444" y="107250"/>
                  <a:pt x="120000" y="105961"/>
                  <a:pt x="120000" y="104383"/>
                </a:cubicBezTo>
                <a:lnTo>
                  <a:pt x="120000" y="2866"/>
                </a:lnTo>
                <a:cubicBezTo>
                  <a:pt x="120000" y="1288"/>
                  <a:pt x="119444" y="0"/>
                  <a:pt x="118755" y="0"/>
                </a:cubicBezTo>
                <a:lnTo>
                  <a:pt x="1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9775" lIns="29775" spcFirstLastPara="1" rIns="29775" wrap="square" tIns="29775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8387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625079" y="2044898"/>
            <a:ext cx="7893900" cy="8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  <a:defRPr sz="5500" cap="none">
                <a:solidFill>
                  <a:srgbClr val="FFFFFF"/>
                </a:solidFill>
              </a:defRPr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7" name="Google Shape;97;p15"/>
          <p:cNvSpPr txBox="1"/>
          <p:nvPr>
            <p:ph idx="2" type="body"/>
          </p:nvPr>
        </p:nvSpPr>
        <p:spPr>
          <a:xfrm>
            <a:off x="285750" y="5476876"/>
            <a:ext cx="85725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28600" lvl="0" marL="4572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3500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8" name="Google Shape;98;p15"/>
          <p:cNvSpPr txBox="1"/>
          <p:nvPr>
            <p:ph idx="3" type="body"/>
          </p:nvPr>
        </p:nvSpPr>
        <p:spPr>
          <a:xfrm>
            <a:off x="285750" y="363053"/>
            <a:ext cx="7858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400" cap="none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Alt" showMasterSp="0">
  <p:cSld name="Quote Alt">
    <p:bg>
      <p:bgPr>
        <a:solidFill>
          <a:schemeClr val="accen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idx="1" type="body"/>
          </p:nvPr>
        </p:nvSpPr>
        <p:spPr>
          <a:xfrm>
            <a:off x="4143379" y="1857379"/>
            <a:ext cx="4714800" cy="16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None/>
              <a:defRPr sz="5500" cap="none">
                <a:solidFill>
                  <a:srgbClr val="FFFFFF"/>
                </a:solidFill>
              </a:defRPr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02" name="Google Shape;102;p16"/>
          <p:cNvSpPr/>
          <p:nvPr>
            <p:ph idx="2" type="pic"/>
          </p:nvPr>
        </p:nvSpPr>
        <p:spPr>
          <a:xfrm>
            <a:off x="0" y="0"/>
            <a:ext cx="38577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16"/>
          <p:cNvSpPr txBox="1"/>
          <p:nvPr>
            <p:ph idx="3" type="body"/>
          </p:nvPr>
        </p:nvSpPr>
        <p:spPr>
          <a:xfrm>
            <a:off x="4143379" y="5419810"/>
            <a:ext cx="4714800" cy="7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800"/>
              <a:buNone/>
              <a:defRPr sz="3500">
                <a:solidFill>
                  <a:srgbClr val="232323"/>
                </a:solidFill>
              </a:defRPr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 showMasterSp="0">
  <p:cSld name="Photo">
    <p:bg>
      <p:bgPr>
        <a:solidFill>
          <a:srgbClr val="22222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Alt" showMasterSp="0">
  <p:cSld name="Blank Al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 showMasterSp="0">
  <p:cSld name="Title - Cent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/>
          <p:nvPr>
            <p:ph type="title"/>
          </p:nvPr>
        </p:nvSpPr>
        <p:spPr>
          <a:xfrm>
            <a:off x="285750" y="2839641"/>
            <a:ext cx="85725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idx="12" type="sldNum"/>
          </p:nvPr>
        </p:nvSpPr>
        <p:spPr>
          <a:xfrm>
            <a:off x="8607576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showMasterSp="0" type="tx">
  <p:cSld name="TITLE_AND_BOD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type="title"/>
          </p:nvPr>
        </p:nvSpPr>
        <p:spPr>
          <a:xfrm>
            <a:off x="285772" y="108042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1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▸"/>
              <a:defRPr b="0" i="0" sz="2000" u="none" cap="none" strike="noStrike"/>
            </a:lvl1pPr>
            <a:lvl2pPr indent="-2794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▸"/>
              <a:defRPr b="0" i="0" sz="2000" u="none" cap="none" strike="noStrike"/>
            </a:lvl2pPr>
            <a:lvl3pPr indent="-2794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▸"/>
              <a:defRPr b="0" i="0" sz="2000" u="none" cap="none" strike="noStrike"/>
            </a:lvl3pPr>
            <a:lvl4pPr indent="-2794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▸"/>
              <a:defRPr b="0" i="0" sz="2000" u="none" cap="none" strike="noStrike"/>
            </a:lvl4pPr>
            <a:lvl5pPr indent="-2794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▸"/>
              <a:defRPr b="0" i="0" sz="2000" u="none" cap="none" strike="noStrike"/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/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/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/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/>
            </a:lvl9pPr>
          </a:lstStyle>
          <a:p/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37" name="Google Shape;37;p4"/>
          <p:cNvCxnSpPr/>
          <p:nvPr/>
        </p:nvCxnSpPr>
        <p:spPr>
          <a:xfrm>
            <a:off x="246000" y="841660"/>
            <a:ext cx="6924300" cy="12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Master_BLSAED-P_Text2.jpg" id="38" name="Google Shape;38;p4"/>
          <p:cNvPicPr preferRelativeResize="0"/>
          <p:nvPr/>
        </p:nvPicPr>
        <p:blipFill rotWithShape="1">
          <a:blip r:embed="rId2">
            <a:alphaModFix/>
          </a:blip>
          <a:srcRect b="90281" l="4597" r="78756" t="1941"/>
          <a:stretch/>
        </p:blipFill>
        <p:spPr>
          <a:xfrm>
            <a:off x="384337" y="144119"/>
            <a:ext cx="1278000" cy="59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4"/>
          <p:cNvGrpSpPr/>
          <p:nvPr/>
        </p:nvGrpSpPr>
        <p:grpSpPr>
          <a:xfrm>
            <a:off x="5501991" y="124705"/>
            <a:ext cx="1597665" cy="654892"/>
            <a:chOff x="0" y="0"/>
            <a:chExt cx="2496742" cy="761591"/>
          </a:xfrm>
        </p:grpSpPr>
        <p:pic>
          <p:nvPicPr>
            <p:cNvPr id="40" name="Google Shape;40;p4"/>
            <p:cNvPicPr preferRelativeResize="0"/>
            <p:nvPr/>
          </p:nvPicPr>
          <p:blipFill rotWithShape="1">
            <a:blip r:embed="rId3">
              <a:alphaModFix/>
            </a:blip>
            <a:srcRect b="0" l="30405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4"/>
            <p:cNvPicPr preferRelativeResize="0"/>
            <p:nvPr/>
          </p:nvPicPr>
          <p:blipFill rotWithShape="1">
            <a:blip r:embed="rId4">
              <a:alphaModFix/>
            </a:blip>
            <a:srcRect b="0" l="0" r="77658" t="0"/>
            <a:stretch/>
          </p:blipFill>
          <p:spPr>
            <a:xfrm>
              <a:off x="0" y="0"/>
              <a:ext cx="637800" cy="71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42" name="Google Shape;4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31624" y="211557"/>
            <a:ext cx="1901017" cy="374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92780" y="192832"/>
            <a:ext cx="1214568" cy="1214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/>
          <p:nvPr>
            <p:ph type="title"/>
          </p:nvPr>
        </p:nvSpPr>
        <p:spPr>
          <a:xfrm>
            <a:off x="685800" y="4556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3575" lIns="53575" spcFirstLastPara="1" rIns="53575" wrap="square" tIns="5357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sp>
        <p:nvSpPr>
          <p:cNvPr id="46" name="Google Shape;46;p5"/>
          <p:cNvSpPr txBox="1"/>
          <p:nvPr>
            <p:ph idx="1" type="body"/>
          </p:nvPr>
        </p:nvSpPr>
        <p:spPr>
          <a:xfrm>
            <a:off x="685800" y="1981200"/>
            <a:ext cx="3810000" cy="3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94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794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94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794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794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794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5"/>
          <p:cNvSpPr txBox="1"/>
          <p:nvPr>
            <p:ph idx="2" type="body"/>
          </p:nvPr>
        </p:nvSpPr>
        <p:spPr>
          <a:xfrm>
            <a:off x="4648200" y="1981200"/>
            <a:ext cx="3810000" cy="3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94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794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94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794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794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794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idx="12" type="sldNum"/>
          </p:nvPr>
        </p:nvSpPr>
        <p:spPr>
          <a:xfrm>
            <a:off x="8602079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2" name="Google Shape;52;p7"/>
          <p:cNvSpPr txBox="1"/>
          <p:nvPr>
            <p:ph type="title"/>
          </p:nvPr>
        </p:nvSpPr>
        <p:spPr>
          <a:xfrm>
            <a:off x="285746" y="108049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 showMasterSp="0">
  <p:cSld name="Photo - Horizontal">
    <p:bg>
      <p:bgPr>
        <a:solidFill>
          <a:srgbClr val="22222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5" name="Google Shape;55;p8"/>
          <p:cNvCxnSpPr/>
          <p:nvPr>
            <p:ph idx="1" type="body"/>
          </p:nvPr>
        </p:nvCxnSpPr>
        <p:spPr>
          <a:xfrm flipH="1" rot="10800000">
            <a:off x="285750" y="4317701"/>
            <a:ext cx="85725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8"/>
          <p:cNvSpPr txBox="1"/>
          <p:nvPr>
            <p:ph type="title"/>
          </p:nvPr>
        </p:nvSpPr>
        <p:spPr>
          <a:xfrm>
            <a:off x="285750" y="4518422"/>
            <a:ext cx="85725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3" type="body"/>
          </p:nvPr>
        </p:nvSpPr>
        <p:spPr>
          <a:xfrm>
            <a:off x="285750" y="3000375"/>
            <a:ext cx="85725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07576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Alt" showMasterSp="0">
  <p:cSld name="Title &amp; Subtitle Al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9"/>
          <p:cNvCxnSpPr/>
          <p:nvPr/>
        </p:nvCxnSpPr>
        <p:spPr>
          <a:xfrm flipH="1" rot="10800000">
            <a:off x="285750" y="4317701"/>
            <a:ext cx="8572500" cy="30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1" name="Google Shape;61;p9"/>
          <p:cNvSpPr txBox="1"/>
          <p:nvPr>
            <p:ph type="title"/>
          </p:nvPr>
        </p:nvSpPr>
        <p:spPr>
          <a:xfrm>
            <a:off x="285750" y="4518422"/>
            <a:ext cx="85725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285750" y="3000375"/>
            <a:ext cx="85725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8584668" y="294680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 showMasterSp="0">
  <p:cSld name="Photo - Vertical">
    <p:bg>
      <p:bgPr>
        <a:solidFill>
          <a:srgbClr val="22222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Google Shape;65;p10"/>
          <p:cNvCxnSpPr/>
          <p:nvPr/>
        </p:nvCxnSpPr>
        <p:spPr>
          <a:xfrm>
            <a:off x="4143379" y="4318007"/>
            <a:ext cx="4714800" cy="0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" name="Google Shape;66;p10"/>
          <p:cNvSpPr/>
          <p:nvPr>
            <p:ph idx="2" type="pic"/>
          </p:nvPr>
        </p:nvSpPr>
        <p:spPr>
          <a:xfrm>
            <a:off x="0" y="0"/>
            <a:ext cx="38577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0"/>
          <p:cNvSpPr txBox="1"/>
          <p:nvPr>
            <p:ph type="title"/>
          </p:nvPr>
        </p:nvSpPr>
        <p:spPr>
          <a:xfrm>
            <a:off x="4143379" y="4518422"/>
            <a:ext cx="47148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10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b="0" i="0" sz="35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4143379" y="3000375"/>
            <a:ext cx="47148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1300"/>
              </a:spcBef>
              <a:spcAft>
                <a:spcPts val="0"/>
              </a:spcAft>
              <a:buClr>
                <a:srgbClr val="A6AAA9"/>
              </a:buClr>
              <a:buSzPts val="800"/>
              <a:buNone/>
              <a:defRPr sz="3200" cap="none">
                <a:solidFill>
                  <a:srgbClr val="A6AAA9"/>
                </a:solidFill>
              </a:defRPr>
            </a:lvl5pPr>
            <a:lvl6pPr indent="-2794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6pPr>
            <a:lvl7pPr indent="-2794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7pPr>
            <a:lvl8pPr indent="-2794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8pPr>
            <a:lvl9pPr indent="-2794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800"/>
              <a:buChar char="‣"/>
              <a:defRPr b="0" i="0" sz="20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607576" y="303609"/>
            <a:ext cx="2529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6775" lIns="53575" spcFirstLastPara="1" rIns="53575" wrap="square" tIns="267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6.xml"/><Relationship Id="rId22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5.xml"/><Relationship Id="rId21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23" Type="http://schemas.openxmlformats.org/officeDocument/2006/relationships/theme" Target="../theme/theme2.xml"/><Relationship Id="rId1" Type="http://schemas.openxmlformats.org/officeDocument/2006/relationships/image" Target="../media/image12.jp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1.jpg"/><Relationship Id="rId9" Type="http://schemas.openxmlformats.org/officeDocument/2006/relationships/slideLayout" Target="../slideLayouts/slideLayout4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1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.xml"/><Relationship Id="rId1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85746" y="108049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  <a:defRPr b="0" i="0" sz="35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cxnSp>
        <p:nvCxnSpPr>
          <p:cNvPr id="11" name="Google Shape;11;p1"/>
          <p:cNvCxnSpPr/>
          <p:nvPr/>
        </p:nvCxnSpPr>
        <p:spPr>
          <a:xfrm>
            <a:off x="246000" y="841660"/>
            <a:ext cx="6924300" cy="12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>
            <a:lvl1pPr indent="-27940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794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94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794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794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‣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Master_BLSAED-P_Text2.jpg" id="13" name="Google Shape;13;p1"/>
          <p:cNvPicPr preferRelativeResize="0"/>
          <p:nvPr/>
        </p:nvPicPr>
        <p:blipFill rotWithShape="1">
          <a:blip r:embed="rId1">
            <a:alphaModFix/>
          </a:blip>
          <a:srcRect b="90282" l="4597" r="78757" t="1941"/>
          <a:stretch/>
        </p:blipFill>
        <p:spPr>
          <a:xfrm>
            <a:off x="384337" y="144119"/>
            <a:ext cx="1278000" cy="59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14;p1"/>
          <p:cNvGrpSpPr/>
          <p:nvPr/>
        </p:nvGrpSpPr>
        <p:grpSpPr>
          <a:xfrm>
            <a:off x="5501991" y="124705"/>
            <a:ext cx="1597665" cy="654892"/>
            <a:chOff x="0" y="0"/>
            <a:chExt cx="2496742" cy="761591"/>
          </a:xfrm>
        </p:grpSpPr>
        <p:pic>
          <p:nvPicPr>
            <p:cNvPr id="15" name="Google Shape;15;p1"/>
            <p:cNvPicPr preferRelativeResize="0"/>
            <p:nvPr/>
          </p:nvPicPr>
          <p:blipFill rotWithShape="1">
            <a:blip r:embed="rId2">
              <a:alphaModFix/>
            </a:blip>
            <a:srcRect b="0" l="30404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1"/>
            <p:cNvPicPr preferRelativeResize="0"/>
            <p:nvPr/>
          </p:nvPicPr>
          <p:blipFill rotWithShape="1">
            <a:blip r:embed="rId3">
              <a:alphaModFix/>
            </a:blip>
            <a:srcRect b="0" l="0" r="77658" t="0"/>
            <a:stretch/>
          </p:blipFill>
          <p:spPr>
            <a:xfrm>
              <a:off x="0" y="0"/>
              <a:ext cx="637800" cy="71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17" name="Google Shape;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0961" y="192827"/>
            <a:ext cx="1901017" cy="374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92780" y="192832"/>
            <a:ext cx="1214568" cy="121456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1" r:id="rId19"/>
    <p:sldLayoutId id="2147483662" r:id="rId20"/>
    <p:sldLayoutId id="2147483663" r:id="rId21"/>
    <p:sldLayoutId id="2147483664" r:id="rId22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/>
          <p:nvPr>
            <p:ph type="title"/>
          </p:nvPr>
        </p:nvSpPr>
        <p:spPr>
          <a:xfrm>
            <a:off x="285750" y="4518422"/>
            <a:ext cx="85725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</a:pPr>
            <a:r>
              <a:rPr b="1" i="0" lang="en-GB" sz="10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ASSESSING</a:t>
            </a:r>
            <a:endParaRPr b="1" i="0" sz="100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16" name="Google Shape;116;p19"/>
          <p:cNvSpPr txBox="1"/>
          <p:nvPr>
            <p:ph idx="1" type="body"/>
          </p:nvPr>
        </p:nvSpPr>
        <p:spPr>
          <a:xfrm>
            <a:off x="285750" y="3000375"/>
            <a:ext cx="85725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6AAA9"/>
              </a:buClr>
              <a:buSzPts val="8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A6AAA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title"/>
          </p:nvPr>
        </p:nvSpPr>
        <p:spPr>
          <a:xfrm>
            <a:off x="148425" y="5042200"/>
            <a:ext cx="64473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b="1" lang="en-GB">
                <a:solidFill>
                  <a:srgbClr val="000000"/>
                </a:solidFill>
                <a:highlight>
                  <a:srgbClr val="FFFFFF"/>
                </a:highlight>
              </a:rPr>
              <a:t>FIDELITY</a:t>
            </a:r>
            <a:endParaRPr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/>
          <p:nvPr>
            <p:ph type="title"/>
          </p:nvPr>
        </p:nvSpPr>
        <p:spPr>
          <a:xfrm>
            <a:off x="2260900" y="5268900"/>
            <a:ext cx="6597600" cy="122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i="0" lang="en-GB" sz="4400" u="none" cap="none" strike="noStrike">
                <a:solidFill>
                  <a:srgbClr val="FFFFFF"/>
                </a:solidFill>
              </a:rPr>
              <a:t>METHODS OF ASSESSMENT</a:t>
            </a:r>
            <a:endParaRPr b="1" i="0" sz="3500" u="none" cap="none" strike="noStrike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/>
          <p:nvPr>
            <p:ph type="title"/>
          </p:nvPr>
        </p:nvSpPr>
        <p:spPr>
          <a:xfrm>
            <a:off x="285772" y="108042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0" i="0" lang="en-GB" sz="4400" u="none" cap="none" strike="noStrike">
                <a:solidFill>
                  <a:srgbClr val="660066"/>
                </a:solidFill>
                <a:latin typeface="Calibri"/>
                <a:ea typeface="Calibri"/>
                <a:cs typeface="Calibri"/>
                <a:sym typeface="Calibri"/>
              </a:rPr>
              <a:t>RMD ASSESSMENT</a:t>
            </a:r>
            <a:endParaRPr b="0" i="0" sz="35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83" name="Google Shape;183;p30"/>
          <p:cNvSpPr txBox="1"/>
          <p:nvPr>
            <p:ph idx="1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bel"/>
              <a:buChar char="▸"/>
            </a:pPr>
            <a:r>
              <a:rPr i="0" lang="en-GB" sz="32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Monday night sessions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Continuous assessment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Skills test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Scenario test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t/>
            </a:r>
            <a:endParaRPr i="0" sz="28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bel"/>
              <a:buChar char="▸"/>
            </a:pPr>
            <a:r>
              <a:rPr i="0" lang="en-GB" sz="32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End of course exam</a:t>
            </a:r>
            <a:endParaRPr>
              <a:latin typeface="Abel"/>
              <a:ea typeface="Abel"/>
              <a:cs typeface="Abel"/>
              <a:sym typeface="Abel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Certification</a:t>
            </a:r>
            <a:endParaRPr b="0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/>
          <p:nvPr>
            <p:ph type="title"/>
          </p:nvPr>
        </p:nvSpPr>
        <p:spPr>
          <a:xfrm>
            <a:off x="285772" y="108042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0" i="0" lang="en-GB" sz="4400" u="none" cap="none" strike="noStrike">
                <a:solidFill>
                  <a:srgbClr val="660066"/>
                </a:solidFill>
                <a:latin typeface="Calibri"/>
                <a:ea typeface="Calibri"/>
                <a:cs typeface="Calibri"/>
                <a:sym typeface="Calibri"/>
              </a:rPr>
              <a:t>BLS CONTINUOUS ASSESSMENT</a:t>
            </a:r>
            <a:endParaRPr b="0" i="0" sz="35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0" name="Google Shape;190;p31"/>
          <p:cNvSpPr txBox="1"/>
          <p:nvPr>
            <p:ph idx="1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Scenario test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Observe during teaching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Candidates need to demonstrate skills during session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bel"/>
              <a:buChar char="▸"/>
            </a:pPr>
            <a:r>
              <a:rPr i="0" lang="en-GB" sz="28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Competence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/>
          <p:nvPr>
            <p:ph type="title"/>
          </p:nvPr>
        </p:nvSpPr>
        <p:spPr>
          <a:xfrm>
            <a:off x="685800" y="7673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0" i="0" lang="en-GB" sz="4400" u="none" cap="none" strike="noStrike">
                <a:solidFill>
                  <a:srgbClr val="660066"/>
                </a:solidFill>
                <a:latin typeface="Calibri"/>
                <a:ea typeface="Calibri"/>
                <a:cs typeface="Calibri"/>
                <a:sym typeface="Calibri"/>
              </a:rPr>
              <a:t>BLS CONTINUOUS ASSESSMENT</a:t>
            </a:r>
            <a:endParaRPr b="0" i="0" sz="35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97" name="Google Shape;197;p32"/>
          <p:cNvSpPr txBox="1"/>
          <p:nvPr>
            <p:ph idx="1" type="body"/>
          </p:nvPr>
        </p:nvSpPr>
        <p:spPr>
          <a:xfrm>
            <a:off x="685800" y="1981200"/>
            <a:ext cx="7361560" cy="36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Abel"/>
              <a:buChar char="•"/>
            </a:pPr>
            <a:r>
              <a:rPr lang="en-GB" sz="3600">
                <a:latin typeface="Abel"/>
                <a:ea typeface="Abel"/>
                <a:cs typeface="Abel"/>
                <a:sym typeface="Abel"/>
              </a:rPr>
              <a:t>Specificity		✓</a:t>
            </a:r>
            <a:endParaRPr sz="3600">
              <a:latin typeface="Abel"/>
              <a:ea typeface="Abel"/>
              <a:cs typeface="Abel"/>
              <a:sym typeface="Abe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bel"/>
              <a:buChar char="•"/>
            </a:pPr>
            <a:r>
              <a:rPr i="0" lang="en-GB" sz="36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Validity				✓</a:t>
            </a:r>
            <a:endParaRPr i="0" sz="36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57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Abel"/>
              <a:buChar char="•"/>
            </a:pPr>
            <a:r>
              <a:rPr lang="en-GB" sz="3600">
                <a:latin typeface="Abel"/>
                <a:ea typeface="Abel"/>
                <a:cs typeface="Abel"/>
                <a:sym typeface="Abel"/>
              </a:rPr>
              <a:t>Reliability			✓ ✗</a:t>
            </a:r>
            <a:endParaRPr i="0" sz="36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bel"/>
              <a:buChar char="•"/>
            </a:pPr>
            <a:r>
              <a:rPr i="0" lang="en-GB" sz="36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Feasibility			✓</a:t>
            </a:r>
            <a:endParaRPr i="0" sz="36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bel"/>
              <a:buChar char="•"/>
            </a:pPr>
            <a:r>
              <a:rPr i="0" lang="en-GB" sz="3600" u="none" cap="none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Fidelity				✓ ✗</a:t>
            </a:r>
            <a:endParaRPr i="0" sz="20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i="0" sz="2800" u="none" cap="none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3"/>
          <p:cNvSpPr txBox="1"/>
          <p:nvPr>
            <p:ph type="title"/>
          </p:nvPr>
        </p:nvSpPr>
        <p:spPr>
          <a:xfrm>
            <a:off x="285750" y="4518422"/>
            <a:ext cx="85725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</a:pPr>
            <a:r>
              <a:t/>
            </a:r>
            <a:endParaRPr b="0" i="0" sz="100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04" name="Google Shape;204;p33"/>
          <p:cNvSpPr txBox="1"/>
          <p:nvPr>
            <p:ph idx="1" type="body"/>
          </p:nvPr>
        </p:nvSpPr>
        <p:spPr>
          <a:xfrm>
            <a:off x="285750" y="3000375"/>
            <a:ext cx="85725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AA9"/>
              </a:buClr>
              <a:buSzPts val="800"/>
              <a:buFont typeface="Arial"/>
              <a:buNone/>
            </a:pPr>
            <a:r>
              <a:rPr i="0" lang="en-GB" sz="3600" u="none" cap="none" strike="noStrike">
                <a:solidFill>
                  <a:srgbClr val="660066"/>
                </a:solidFill>
                <a:latin typeface="Abel"/>
                <a:ea typeface="Abel"/>
                <a:cs typeface="Abel"/>
                <a:sym typeface="Abel"/>
              </a:rPr>
              <a:t>DURING AN ASSESSMENT</a:t>
            </a:r>
            <a:endParaRPr i="0" sz="3200" u="none" cap="none" strike="noStrike">
              <a:solidFill>
                <a:srgbClr val="A6AAA9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/>
          <p:nvPr>
            <p:ph type="title"/>
          </p:nvPr>
        </p:nvSpPr>
        <p:spPr>
          <a:xfrm>
            <a:off x="285750" y="2839641"/>
            <a:ext cx="8572500" cy="3179100"/>
          </a:xfrm>
          <a:prstGeom prst="rect">
            <a:avLst/>
          </a:prstGeom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Exam form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5"/>
          <p:cNvSpPr txBox="1"/>
          <p:nvPr>
            <p:ph type="title"/>
          </p:nvPr>
        </p:nvSpPr>
        <p:spPr>
          <a:xfrm>
            <a:off x="285750" y="4518422"/>
            <a:ext cx="8572500" cy="19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</a:pPr>
            <a:r>
              <a:t/>
            </a:r>
            <a:endParaRPr b="0" i="0" sz="100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16" name="Google Shape;216;p35"/>
          <p:cNvSpPr txBox="1"/>
          <p:nvPr>
            <p:ph idx="1" type="body"/>
          </p:nvPr>
        </p:nvSpPr>
        <p:spPr>
          <a:xfrm>
            <a:off x="285750" y="3000375"/>
            <a:ext cx="85725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b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i="0" lang="en-GB" sz="4400" u="none" cap="none" strike="noStrike">
                <a:solidFill>
                  <a:srgbClr val="660066"/>
                </a:solidFill>
                <a:latin typeface="Abel"/>
                <a:ea typeface="Abel"/>
                <a:cs typeface="Abel"/>
                <a:sym typeface="Abel"/>
              </a:rPr>
              <a:t>AFTERWARDS</a:t>
            </a:r>
            <a:endParaRPr i="0" sz="3200" u="none" cap="none" strike="noStrike">
              <a:solidFill>
                <a:srgbClr val="A6AAA9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/>
          <p:nvPr>
            <p:ph type="title"/>
          </p:nvPr>
        </p:nvSpPr>
        <p:spPr>
          <a:xfrm>
            <a:off x="285772" y="1080422"/>
            <a:ext cx="8572500" cy="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bel"/>
              <a:buNone/>
            </a:pPr>
            <a:r>
              <a:t/>
            </a:r>
            <a:endParaRPr b="0" i="0" sz="35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22" name="Google Shape;222;p36"/>
          <p:cNvSpPr txBox="1"/>
          <p:nvPr>
            <p:ph idx="1" type="body"/>
          </p:nvPr>
        </p:nvSpPr>
        <p:spPr>
          <a:xfrm>
            <a:off x="285750" y="1928813"/>
            <a:ext cx="8572500" cy="4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36"/>
          <p:cNvPicPr preferRelativeResize="0"/>
          <p:nvPr/>
        </p:nvPicPr>
        <p:blipFill rotWithShape="1">
          <a:blip r:embed="rId3">
            <a:alphaModFix/>
          </a:blip>
          <a:srcRect b="2937" l="29242" r="30734" t="19400"/>
          <a:stretch/>
        </p:blipFill>
        <p:spPr>
          <a:xfrm>
            <a:off x="1724800" y="1143000"/>
            <a:ext cx="5334725" cy="576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6"/>
          <p:cNvSpPr/>
          <p:nvPr/>
        </p:nvSpPr>
        <p:spPr>
          <a:xfrm>
            <a:off x="4991100" y="1447800"/>
            <a:ext cx="1428900" cy="480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7"/>
          <p:cNvSpPr txBox="1"/>
          <p:nvPr>
            <p:ph type="title"/>
          </p:nvPr>
        </p:nvSpPr>
        <p:spPr>
          <a:xfrm>
            <a:off x="435925" y="3619216"/>
            <a:ext cx="85725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lang="en-GB" sz="4400">
                <a:solidFill>
                  <a:srgbClr val="FFFFFF"/>
                </a:solidFill>
              </a:rPr>
              <a:t>THE RESULT</a:t>
            </a:r>
            <a:endParaRPr b="1" i="0" sz="3500" u="none" cap="none" strike="noStrike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type="title"/>
          </p:nvPr>
        </p:nvSpPr>
        <p:spPr>
          <a:xfrm>
            <a:off x="3669700" y="-1"/>
            <a:ext cx="85725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lang="en-GB" sz="8000">
                <a:solidFill>
                  <a:srgbClr val="FFFFFF"/>
                </a:solidFill>
              </a:rPr>
              <a:t>OBJECTIVES</a:t>
            </a:r>
            <a:endParaRPr b="1" sz="80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8"/>
          <p:cNvSpPr txBox="1"/>
          <p:nvPr>
            <p:ph type="title"/>
          </p:nvPr>
        </p:nvSpPr>
        <p:spPr>
          <a:xfrm>
            <a:off x="1876220" y="2965043"/>
            <a:ext cx="539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29775" lIns="29775" spcFirstLastPara="1" rIns="29775" wrap="square" tIns="29775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800"/>
              <a:buFont typeface="Arial"/>
              <a:buNone/>
            </a:pPr>
            <a:r>
              <a:rPr b="1" lang="en-GB" sz="7000"/>
              <a:t>ANY QUESTIONS?</a:t>
            </a:r>
            <a:endParaRPr b="1" sz="7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9"/>
          <p:cNvSpPr txBox="1"/>
          <p:nvPr>
            <p:ph type="title"/>
          </p:nvPr>
        </p:nvSpPr>
        <p:spPr>
          <a:xfrm>
            <a:off x="3799850" y="420495"/>
            <a:ext cx="8572500" cy="14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b="1" lang="en-GB"/>
              <a:t>SUMMARY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>
            <p:ph type="title"/>
          </p:nvPr>
        </p:nvSpPr>
        <p:spPr>
          <a:xfrm>
            <a:off x="355850" y="486916"/>
            <a:ext cx="85725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i="0" lang="en-GB" sz="5000" u="none" cap="none" strike="noStrike">
                <a:solidFill>
                  <a:srgbClr val="FFFFFF"/>
                </a:solidFill>
              </a:rPr>
              <a:t>WHAT IS</a:t>
            </a:r>
            <a:endParaRPr b="1" sz="5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i="0" lang="en-GB" sz="5000" u="none" cap="none" strike="noStrike">
                <a:solidFill>
                  <a:srgbClr val="FFFFFF"/>
                </a:solidFill>
              </a:rPr>
              <a:t>ASSESSMENT?</a:t>
            </a:r>
            <a:endParaRPr b="1" i="0" sz="5000" u="none" cap="none" strike="noStrike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469450" y="4081116"/>
            <a:ext cx="85725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i="0" lang="en-GB" sz="7000" u="none" cap="none" strike="noStrike">
                <a:solidFill>
                  <a:srgbClr val="FFFFFF"/>
                </a:solidFill>
              </a:rPr>
              <a:t>WHY DO ASSESSMENT?</a:t>
            </a:r>
            <a:endParaRPr b="1" i="0" sz="7000" u="none" cap="none" strike="noStrike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title"/>
          </p:nvPr>
        </p:nvSpPr>
        <p:spPr>
          <a:xfrm>
            <a:off x="1146750" y="4541616"/>
            <a:ext cx="85725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800"/>
              <a:buFont typeface="Calibri"/>
              <a:buNone/>
            </a:pPr>
            <a:r>
              <a:rPr b="1" i="0" lang="en-GB" sz="4000" u="none" cap="none" strike="noStrike">
                <a:solidFill>
                  <a:srgbClr val="FFFFFF"/>
                </a:solidFill>
                <a:highlight>
                  <a:srgbClr val="000000"/>
                </a:highlight>
              </a:rPr>
              <a:t>WHO NEEDS TO BE ABLE TO ASSESS?</a:t>
            </a:r>
            <a:endParaRPr b="1" i="0" sz="3500" u="none" cap="none" strike="noStrike">
              <a:solidFill>
                <a:srgbClr val="FFFFFF"/>
              </a:solidFill>
              <a:highlight>
                <a:srgbClr val="000000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148425" y="5042200"/>
            <a:ext cx="64473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b="1" lang="en-GB">
                <a:solidFill>
                  <a:srgbClr val="000000"/>
                </a:solidFill>
                <a:highlight>
                  <a:srgbClr val="FFFFFF"/>
                </a:highlight>
              </a:rPr>
              <a:t>SPECIFICITY</a:t>
            </a:r>
            <a:endParaRPr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/>
          <p:nvPr>
            <p:ph type="title"/>
          </p:nvPr>
        </p:nvSpPr>
        <p:spPr>
          <a:xfrm>
            <a:off x="148425" y="5042200"/>
            <a:ext cx="64473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b="1" lang="en-GB">
                <a:solidFill>
                  <a:srgbClr val="000000"/>
                </a:solidFill>
                <a:highlight>
                  <a:srgbClr val="FFFFFF"/>
                </a:highlight>
              </a:rPr>
              <a:t>VALIDITY</a:t>
            </a:r>
            <a:endParaRPr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/>
          <p:nvPr>
            <p:ph type="title"/>
          </p:nvPr>
        </p:nvSpPr>
        <p:spPr>
          <a:xfrm>
            <a:off x="148425" y="5042200"/>
            <a:ext cx="64473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b="1" lang="en-GB">
                <a:solidFill>
                  <a:srgbClr val="000000"/>
                </a:solidFill>
                <a:highlight>
                  <a:srgbClr val="FFFFFF"/>
                </a:highlight>
              </a:rPr>
              <a:t>RELIABILITY</a:t>
            </a:r>
            <a:endParaRPr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type="title"/>
          </p:nvPr>
        </p:nvSpPr>
        <p:spPr>
          <a:xfrm>
            <a:off x="148425" y="5042200"/>
            <a:ext cx="6447300" cy="31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53575" lIns="53575" spcFirstLastPara="1" rIns="53575" wrap="square" tIns="53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b="1" lang="en-GB">
                <a:solidFill>
                  <a:srgbClr val="000000"/>
                </a:solidFill>
                <a:highlight>
                  <a:srgbClr val="FFFFFF"/>
                </a:highlight>
              </a:rPr>
              <a:t>FEASIBILITY</a:t>
            </a:r>
            <a:endParaRPr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