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9753600" cx="17340250"/>
  <p:notesSz cx="6858000" cy="9144000"/>
  <p:embeddedFontLst>
    <p:embeddedFont>
      <p:font typeface="Roboto"/>
      <p:regular r:id="rId17"/>
      <p:bold r:id="rId18"/>
      <p:italic r:id="rId19"/>
      <p:boldItalic r:id="rId20"/>
    </p:embeddedFont>
    <p:embeddedFont>
      <p:font typeface="Abel"/>
      <p:regular r:id="rId21"/>
    </p:embeddedFont>
    <p:embeddedFont>
      <p:font typeface="Helvetica Neue"/>
      <p:regular r:id="rId22"/>
      <p:bold r:id="rId23"/>
      <p:italic r:id="rId24"/>
      <p:boldItalic r:id="rId25"/>
    </p:embeddedFont>
    <p:embeddedFont>
      <p:font typeface="Century Gothic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Italic.fntdata"/><Relationship Id="rId22" Type="http://schemas.openxmlformats.org/officeDocument/2006/relationships/font" Target="fonts/HelveticaNeue-regular.fntdata"/><Relationship Id="rId21" Type="http://schemas.openxmlformats.org/officeDocument/2006/relationships/font" Target="fonts/Abel-regular.fntdata"/><Relationship Id="rId24" Type="http://schemas.openxmlformats.org/officeDocument/2006/relationships/font" Target="fonts/HelveticaNeue-italic.fntdata"/><Relationship Id="rId23" Type="http://schemas.openxmlformats.org/officeDocument/2006/relationships/font" Target="fonts/HelveticaNeue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CenturyGothic-regular.fntdata"/><Relationship Id="rId25" Type="http://schemas.openxmlformats.org/officeDocument/2006/relationships/font" Target="fonts/HelveticaNeue-boldItalic.fntdata"/><Relationship Id="rId28" Type="http://schemas.openxmlformats.org/officeDocument/2006/relationships/font" Target="fonts/CenturyGothic-italic.fntdata"/><Relationship Id="rId27" Type="http://schemas.openxmlformats.org/officeDocument/2006/relationships/font" Target="fonts/CenturyGothic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CenturyGothic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Roboto-regular.fntdata"/><Relationship Id="rId16" Type="http://schemas.openxmlformats.org/officeDocument/2006/relationships/slide" Target="slides/slide12.xml"/><Relationship Id="rId19" Type="http://schemas.openxmlformats.org/officeDocument/2006/relationships/font" Target="fonts/Roboto-italic.fntdata"/><Relationship Id="rId18" Type="http://schemas.openxmlformats.org/officeDocument/2006/relationships/font" Target="fonts/Robo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17500" lvl="1" marL="914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17500" lvl="2" marL="1371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17500" lvl="3" marL="1828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17500" lvl="4" marL="22860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/>
          </a:p>
        </p:txBody>
      </p:sp>
      <p:sp>
        <p:nvSpPr>
          <p:cNvPr id="117" name="Google Shape;11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3" name="Google Shape;193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solidFill>
                <a:srgbClr val="00447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4" name="Google Shape;204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4" name="Google Shape;12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0" name="Google Shape;130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Show of hands - who’s heard of the learning conversation?</a:t>
            </a:r>
            <a:endParaRPr/>
          </a:p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Or any other ways of giving feedback?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Feedback is an essential component of the basic life support course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enables your students to reflect on their performance and identify areas for improvement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format we would like you to use when feeding back to your student is called the </a:t>
            </a:r>
            <a:r>
              <a:rPr i="1"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learning conversation.</a:t>
            </a: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00447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200"/>
              <a:buFont typeface="Calibri"/>
              <a:buAutoNum type="arabicPeriod"/>
            </a:pPr>
            <a:r>
              <a:rPr b="1"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The opening gambit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Instructor initiates a conversation – can break the ice by beginning with a compliment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</a:pPr>
            <a:r>
              <a:rPr b="1"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2. Exploring issues with candidate</a:t>
            </a:r>
            <a:endParaRPr b="1"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Often their most pressing issue is the first to be discussed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‘I forgot to look up when I pressed shock’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Candidate often explains what they do know ‘but obviously was aware to make sure the pads go on the right way around’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And then goes on to identify what they did and didn’t know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</a:pPr>
            <a:r>
              <a:rPr b="1"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3. Group contributions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Feedback what they thought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Instructor builds upon group comments to make a point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Ask stimulating questions to whole group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Identify points for improvement for candidate through the group comments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Ask group if they know the answer to questions the candidate doesn’t know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4. Sharing your thoughts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Advocacy with enquiry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‘what was going through your mind?’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asks candidate to reflect on what they’d thought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‘when you said you were going to check for circulation, what did you actually check for?’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candidate explains what they did – instructor can correct at this point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7959" lvl="0" marL="742950" rtl="0" algn="l">
              <a:lnSpc>
                <a:spcPct val="80000"/>
              </a:lnSpc>
              <a:spcBef>
                <a:spcPts val="308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00"/>
              <a:buNone/>
            </a:pPr>
            <a:r>
              <a:rPr b="1"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5. Final comments - ask for questions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Check there is nothing requiring attention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‘was there anything else that someone would like to ask about?’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036" lvl="0" marL="1143000" rtl="0" algn="l">
              <a:lnSpc>
                <a:spcPct val="80000"/>
              </a:lnSpc>
              <a:spcBef>
                <a:spcPts val="308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00"/>
              <a:buNone/>
            </a:pPr>
            <a:r>
              <a:rPr b="1"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6. Summary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Draw the session to a close</a:t>
            </a:r>
            <a:endParaRPr sz="12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Identify the main summary points – good points for a positive ending, and how to make yourself perform slightly better the next time</a:t>
            </a:r>
            <a:endParaRPr sz="1200">
              <a:solidFill>
                <a:srgbClr val="00447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7620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-"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A common error is to present your own ideas first before the candidate &amp; group have explored ideas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If they have covered all points well, one does not need to reiterate them all again...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4073" lvl="2" marL="13336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▸"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>
                <a:latin typeface="Calibri"/>
                <a:ea typeface="Calibri"/>
                <a:cs typeface="Calibri"/>
                <a:sym typeface="Calibri"/>
              </a:rPr>
              <a:t>This is a good technique for many areas where one acts as an instructor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jpg"/><Relationship Id="rId4" Type="http://schemas.openxmlformats.org/officeDocument/2006/relationships/image" Target="../media/image12.png"/><Relationship Id="rId5" Type="http://schemas.openxmlformats.org/officeDocument/2006/relationships/image" Target="../media/image7.png"/><Relationship Id="rId6" Type="http://schemas.openxmlformats.org/officeDocument/2006/relationships/image" Target="../media/image13.jpg"/><Relationship Id="rId7" Type="http://schemas.openxmlformats.org/officeDocument/2006/relationships/image" Target="../media/image1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jpg"/><Relationship Id="rId4" Type="http://schemas.openxmlformats.org/officeDocument/2006/relationships/image" Target="../media/image12.png"/><Relationship Id="rId5" Type="http://schemas.openxmlformats.org/officeDocument/2006/relationships/image" Target="../media/image7.png"/><Relationship Id="rId6" Type="http://schemas.openxmlformats.org/officeDocument/2006/relationships/image" Target="../media/image13.jpg"/><Relationship Id="rId7" Type="http://schemas.openxmlformats.org/officeDocument/2006/relationships/image" Target="../media/image1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12.png"/><Relationship Id="rId4" Type="http://schemas.openxmlformats.org/officeDocument/2006/relationships/image" Target="../media/image7.png"/><Relationship Id="rId5" Type="http://schemas.openxmlformats.org/officeDocument/2006/relationships/image" Target="../media/image9.jpg"/><Relationship Id="rId6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 1" showMasterSp="0">
  <p:cSld name="TITLE_3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MD_logoPNG.png" id="16" name="Google Shape;16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45225" y="239975"/>
            <a:ext cx="3194225" cy="31497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Google Shape;17;p2"/>
          <p:cNvCxnSpPr/>
          <p:nvPr/>
        </p:nvCxnSpPr>
        <p:spPr>
          <a:xfrm flipH="1" rot="10800000">
            <a:off x="541883" y="6140857"/>
            <a:ext cx="16256400" cy="300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8" name="Google Shape;18;p2"/>
          <p:cNvSpPr txBox="1"/>
          <p:nvPr>
            <p:ph type="title"/>
          </p:nvPr>
        </p:nvSpPr>
        <p:spPr>
          <a:xfrm>
            <a:off x="541883" y="6426200"/>
            <a:ext cx="16256400" cy="27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" type="body"/>
          </p:nvPr>
        </p:nvSpPr>
        <p:spPr>
          <a:xfrm>
            <a:off x="541883" y="4267200"/>
            <a:ext cx="16256400" cy="180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1pPr>
            <a:lvl2pPr indent="-228600" lvl="1" marL="9144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4400" cap="none">
                <a:solidFill>
                  <a:srgbClr val="A6AAA9"/>
                </a:solidFill>
              </a:defRPr>
            </a:lvl2pPr>
            <a:lvl3pPr indent="-228600" lvl="2" marL="1371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4000" cap="none">
                <a:solidFill>
                  <a:srgbClr val="A6AAA9"/>
                </a:solidFill>
              </a:defRPr>
            </a:lvl3pPr>
            <a:lvl4pPr indent="-228600" lvl="3" marL="18288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3600" cap="none">
                <a:solidFill>
                  <a:srgbClr val="A6AAA9"/>
                </a:solidFill>
              </a:defRPr>
            </a:lvl4pPr>
            <a:lvl5pPr indent="-228600" lvl="4" marL="22860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3200" cap="none">
                <a:solidFill>
                  <a:srgbClr val="A6AAA9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pic>
        <p:nvPicPr>
          <p:cNvPr descr="Master_BLSAED-P_Text2.jpg" id="20" name="Google Shape;20;p2"/>
          <p:cNvPicPr preferRelativeResize="0"/>
          <p:nvPr/>
        </p:nvPicPr>
        <p:blipFill rotWithShape="1">
          <a:blip r:embed="rId3">
            <a:alphaModFix/>
          </a:blip>
          <a:srcRect b="90281" l="4597" r="78756" t="1941"/>
          <a:stretch/>
        </p:blipFill>
        <p:spPr>
          <a:xfrm>
            <a:off x="5789388" y="382247"/>
            <a:ext cx="2274600" cy="797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" name="Google Shape;21;p2"/>
          <p:cNvGrpSpPr/>
          <p:nvPr/>
        </p:nvGrpSpPr>
        <p:grpSpPr>
          <a:xfrm>
            <a:off x="13233734" y="316168"/>
            <a:ext cx="2917129" cy="850579"/>
            <a:chOff x="0" y="0"/>
            <a:chExt cx="2917129" cy="850579"/>
          </a:xfrm>
        </p:grpSpPr>
        <p:pic>
          <p:nvPicPr>
            <p:cNvPr id="22" name="Google Shape;22;p2"/>
            <p:cNvPicPr preferRelativeResize="0"/>
            <p:nvPr/>
          </p:nvPicPr>
          <p:blipFill rotWithShape="1">
            <a:blip r:embed="rId4">
              <a:alphaModFix/>
            </a:blip>
            <a:srcRect b="0" l="30405" r="0" t="0"/>
            <a:stretch/>
          </p:blipFill>
          <p:spPr>
            <a:xfrm>
              <a:off x="732829" y="66079"/>
              <a:ext cx="2184300" cy="78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Google Shape;23;p2"/>
            <p:cNvPicPr preferRelativeResize="0"/>
            <p:nvPr/>
          </p:nvPicPr>
          <p:blipFill rotWithShape="1">
            <a:blip r:embed="rId5">
              <a:alphaModFix/>
            </a:blip>
            <a:srcRect b="0" l="0" r="77658" t="0"/>
            <a:stretch/>
          </p:blipFill>
          <p:spPr>
            <a:xfrm>
              <a:off x="0" y="0"/>
              <a:ext cx="749700" cy="8388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FICM Logo (No Crests) (4).jpg" id="24" name="Google Shape;24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56900" y="386280"/>
            <a:ext cx="3605000" cy="71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2400" y="152400"/>
            <a:ext cx="3962400" cy="396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 showMasterSp="0">
  <p:cSld name="Bullets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Google Shape;73;p11"/>
          <p:cNvCxnSpPr/>
          <p:nvPr/>
        </p:nvCxnSpPr>
        <p:spPr>
          <a:xfrm flipH="1" rot="10800000">
            <a:off x="541883" y="993132"/>
            <a:ext cx="16256400" cy="3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74" name="Google Shape;74;p11"/>
          <p:cNvSpPr txBox="1"/>
          <p:nvPr>
            <p:ph idx="1" type="body"/>
          </p:nvPr>
        </p:nvSpPr>
        <p:spPr>
          <a:xfrm>
            <a:off x="541883" y="516342"/>
            <a:ext cx="149019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2" type="body"/>
          </p:nvPr>
        </p:nvSpPr>
        <p:spPr>
          <a:xfrm>
            <a:off x="541883" y="2743200"/>
            <a:ext cx="16256400" cy="61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▸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▸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▸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▸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▸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3 Up" showMasterSp="0">
  <p:cSld name="Photo - 3 Up">
    <p:bg>
      <p:bgPr>
        <a:solidFill>
          <a:srgbClr val="222222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2"/>
          <p:cNvSpPr/>
          <p:nvPr>
            <p:ph idx="2" type="pic"/>
          </p:nvPr>
        </p:nvSpPr>
        <p:spPr>
          <a:xfrm>
            <a:off x="8671143" y="0"/>
            <a:ext cx="8670000" cy="4864200"/>
          </a:xfrm>
          <a:prstGeom prst="rect">
            <a:avLst/>
          </a:prstGeom>
          <a:noFill/>
          <a:ln>
            <a:noFill/>
          </a:ln>
        </p:spPr>
      </p:sp>
      <p:sp>
        <p:nvSpPr>
          <p:cNvPr id="79" name="Google Shape;79;p12"/>
          <p:cNvSpPr/>
          <p:nvPr>
            <p:ph idx="3" type="pic"/>
          </p:nvPr>
        </p:nvSpPr>
        <p:spPr>
          <a:xfrm>
            <a:off x="8670131" y="4902200"/>
            <a:ext cx="8670000" cy="4864200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12"/>
          <p:cNvSpPr/>
          <p:nvPr>
            <p:ph idx="4" type="pic"/>
          </p:nvPr>
        </p:nvSpPr>
        <p:spPr>
          <a:xfrm>
            <a:off x="0" y="0"/>
            <a:ext cx="8625000" cy="9753600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 showMasterSp="0">
  <p:cSld name="Quote">
    <p:bg>
      <p:bgPr>
        <a:solidFill>
          <a:srgbClr val="222222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" name="Google Shape;83;p13"/>
          <p:cNvCxnSpPr/>
          <p:nvPr/>
        </p:nvCxnSpPr>
        <p:spPr>
          <a:xfrm flipH="1" rot="10800000">
            <a:off x="541883" y="993132"/>
            <a:ext cx="16256400" cy="3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4" name="Google Shape;84;p13"/>
          <p:cNvSpPr/>
          <p:nvPr/>
        </p:nvSpPr>
        <p:spPr>
          <a:xfrm>
            <a:off x="626553" y="2362209"/>
            <a:ext cx="16087200" cy="5229300"/>
          </a:xfrm>
          <a:custGeom>
            <a:rect b="b" l="l" r="r" t="t"/>
            <a:pathLst>
              <a:path extrusionOk="0" h="120000" w="120000">
                <a:moveTo>
                  <a:pt x="1244" y="0"/>
                </a:moveTo>
                <a:cubicBezTo>
                  <a:pt x="555" y="0"/>
                  <a:pt x="0" y="1288"/>
                  <a:pt x="0" y="2866"/>
                </a:cubicBezTo>
                <a:lnTo>
                  <a:pt x="0" y="104383"/>
                </a:lnTo>
                <a:cubicBezTo>
                  <a:pt x="0" y="105961"/>
                  <a:pt x="555" y="107250"/>
                  <a:pt x="1244" y="107250"/>
                </a:cubicBezTo>
                <a:lnTo>
                  <a:pt x="95711" y="107250"/>
                </a:lnTo>
                <a:lnTo>
                  <a:pt x="99166" y="120000"/>
                </a:lnTo>
                <a:lnTo>
                  <a:pt x="102616" y="107250"/>
                </a:lnTo>
                <a:lnTo>
                  <a:pt x="118755" y="107250"/>
                </a:lnTo>
                <a:cubicBezTo>
                  <a:pt x="119444" y="107250"/>
                  <a:pt x="120000" y="105961"/>
                  <a:pt x="120000" y="104383"/>
                </a:cubicBezTo>
                <a:lnTo>
                  <a:pt x="120000" y="2866"/>
                </a:lnTo>
                <a:cubicBezTo>
                  <a:pt x="120000" y="1288"/>
                  <a:pt x="119444" y="0"/>
                  <a:pt x="118755" y="0"/>
                </a:cubicBezTo>
                <a:lnTo>
                  <a:pt x="124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1"/>
              <a:buFont typeface="Arial"/>
              <a:buNone/>
            </a:pPr>
            <a:r>
              <a:t/>
            </a:r>
            <a:endParaRPr b="0" i="0" sz="2801" u="none" cap="none" strike="noStrike">
              <a:solidFill>
                <a:srgbClr val="83878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1185370" y="2908300"/>
            <a:ext cx="14969400" cy="12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9401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13"/>
          <p:cNvSpPr txBox="1"/>
          <p:nvPr>
            <p:ph idx="2" type="body"/>
          </p:nvPr>
        </p:nvSpPr>
        <p:spPr>
          <a:xfrm>
            <a:off x="541883" y="7789335"/>
            <a:ext cx="16256400" cy="8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3"/>
          <p:cNvSpPr txBox="1"/>
          <p:nvPr>
            <p:ph idx="3" type="body"/>
          </p:nvPr>
        </p:nvSpPr>
        <p:spPr>
          <a:xfrm>
            <a:off x="541883" y="516342"/>
            <a:ext cx="149019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13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Alt" showMasterSp="0">
  <p:cSld name="Quote Alt">
    <p:bg>
      <p:bgPr>
        <a:solidFill>
          <a:schemeClr val="accen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>
            <p:ph idx="1" type="body"/>
          </p:nvPr>
        </p:nvSpPr>
        <p:spPr>
          <a:xfrm>
            <a:off x="7857308" y="2641605"/>
            <a:ext cx="8941200" cy="24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9401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Google Shape;91;p14"/>
          <p:cNvSpPr/>
          <p:nvPr>
            <p:ph idx="2" type="pic"/>
          </p:nvPr>
        </p:nvSpPr>
        <p:spPr>
          <a:xfrm>
            <a:off x="0" y="0"/>
            <a:ext cx="7315500" cy="9753600"/>
          </a:xfrm>
          <a:prstGeom prst="rect">
            <a:avLst/>
          </a:prstGeom>
          <a:noFill/>
          <a:ln>
            <a:noFill/>
          </a:ln>
        </p:spPr>
      </p:sp>
      <p:sp>
        <p:nvSpPr>
          <p:cNvPr id="92" name="Google Shape;92;p14"/>
          <p:cNvSpPr txBox="1"/>
          <p:nvPr>
            <p:ph idx="3" type="body"/>
          </p:nvPr>
        </p:nvSpPr>
        <p:spPr>
          <a:xfrm>
            <a:off x="7857308" y="7708174"/>
            <a:ext cx="8941200" cy="10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323"/>
              </a:buClr>
              <a:buSzPts val="1400"/>
              <a:buFont typeface="Arial"/>
              <a:buNone/>
              <a:defRPr b="0" i="0" sz="6000" u="none" cap="none" strike="noStrike">
                <a:solidFill>
                  <a:srgbClr val="23232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14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Alt" showMasterSp="0">
  <p:cSld name="Blank Al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_1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/>
          <p:nvPr>
            <p:ph type="ctrTitle"/>
          </p:nvPr>
        </p:nvSpPr>
        <p:spPr>
          <a:xfrm>
            <a:off x="2490402" y="866988"/>
            <a:ext cx="12339900" cy="4551600"/>
          </a:xfrm>
          <a:prstGeom prst="rect">
            <a:avLst/>
          </a:prstGeom>
          <a:noFill/>
          <a:ln>
            <a:noFill/>
          </a:ln>
        </p:spPr>
        <p:txBody>
          <a:bodyPr anchorCtr="0" anchor="b" bIns="65000" lIns="130025" spcFirstLastPara="1" rIns="130025" wrap="square" tIns="65000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Font typeface="Century Gothic"/>
              <a:buNone/>
              <a:defRPr b="0" i="0" sz="6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2600" u="none" cap="none" strike="noStrike">
                <a:solidFill>
                  <a:schemeClr val="lt2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2600" u="none" cap="none" strike="noStrike">
                <a:solidFill>
                  <a:schemeClr val="lt2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2600" u="none" cap="none" strike="noStrike">
                <a:solidFill>
                  <a:schemeClr val="lt2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2600" u="none" cap="none" strike="noStrike">
                <a:solidFill>
                  <a:schemeClr val="lt2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2600" u="none" cap="none" strike="noStrike">
                <a:solidFill>
                  <a:schemeClr val="lt2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2600" u="none" cap="none" strike="noStrike">
                <a:solidFill>
                  <a:schemeClr val="lt2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2600" u="none" cap="none" strike="noStrike">
                <a:solidFill>
                  <a:schemeClr val="lt2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2600" u="none" cap="none" strike="noStrike">
                <a:solidFill>
                  <a:schemeClr val="lt2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/>
        </p:txBody>
      </p:sp>
      <p:sp>
        <p:nvSpPr>
          <p:cNvPr id="100" name="Google Shape;100;p17"/>
          <p:cNvSpPr txBox="1"/>
          <p:nvPr>
            <p:ph idx="1" type="subTitle"/>
          </p:nvPr>
        </p:nvSpPr>
        <p:spPr>
          <a:xfrm>
            <a:off x="2490402" y="5527040"/>
            <a:ext cx="12339900" cy="27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65000" lIns="130025" spcFirstLastPara="1" rIns="130025" wrap="square" tIns="65000">
            <a:noAutofit/>
          </a:bodyPr>
          <a:lstStyle>
            <a:lvl1pPr lvl="0" marR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b="0" i="0" sz="30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b="0" i="0" sz="26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  <a:defRPr b="0" i="0" sz="23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algn="ctr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lt1"/>
              </a:buClr>
              <a:buSzPts val="1700"/>
              <a:buFont typeface="Arial"/>
              <a:buNone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1" name="Google Shape;101;p17"/>
          <p:cNvSpPr txBox="1"/>
          <p:nvPr>
            <p:ph idx="10" type="dt"/>
          </p:nvPr>
        </p:nvSpPr>
        <p:spPr>
          <a:xfrm>
            <a:off x="12569422" y="8367324"/>
            <a:ext cx="22758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2" name="Google Shape;102;p17"/>
          <p:cNvSpPr txBox="1"/>
          <p:nvPr>
            <p:ph idx="11" type="ftr"/>
          </p:nvPr>
        </p:nvSpPr>
        <p:spPr>
          <a:xfrm>
            <a:off x="1623390" y="8367324"/>
            <a:ext cx="107292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3" name="Google Shape;103;p17"/>
          <p:cNvSpPr txBox="1"/>
          <p:nvPr>
            <p:ph idx="12" type="sldNum"/>
          </p:nvPr>
        </p:nvSpPr>
        <p:spPr>
          <a:xfrm>
            <a:off x="14953706" y="8367324"/>
            <a:ext cx="7839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" showMasterSp="0">
  <p:cSld name="TITLE_2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MD_logoPNG.png" id="105" name="Google Shape;105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45225" y="239975"/>
            <a:ext cx="3194225" cy="31497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" name="Google Shape;106;p18"/>
          <p:cNvCxnSpPr/>
          <p:nvPr/>
        </p:nvCxnSpPr>
        <p:spPr>
          <a:xfrm flipH="1" rot="10800000">
            <a:off x="541883" y="6140857"/>
            <a:ext cx="16256400" cy="300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07" name="Google Shape;107;p18"/>
          <p:cNvSpPr txBox="1"/>
          <p:nvPr>
            <p:ph type="title"/>
          </p:nvPr>
        </p:nvSpPr>
        <p:spPr>
          <a:xfrm>
            <a:off x="541883" y="6426200"/>
            <a:ext cx="16256400" cy="27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108" name="Google Shape;108;p18"/>
          <p:cNvSpPr txBox="1"/>
          <p:nvPr>
            <p:ph idx="1" type="body"/>
          </p:nvPr>
        </p:nvSpPr>
        <p:spPr>
          <a:xfrm>
            <a:off x="541883" y="4267200"/>
            <a:ext cx="16256400" cy="180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1pPr>
            <a:lvl2pPr indent="-228600" lvl="1" marL="9144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4400" cap="none">
                <a:solidFill>
                  <a:srgbClr val="A6AAA9"/>
                </a:solidFill>
              </a:defRPr>
            </a:lvl2pPr>
            <a:lvl3pPr indent="-228600" lvl="2" marL="1371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4000" cap="none">
                <a:solidFill>
                  <a:srgbClr val="A6AAA9"/>
                </a:solidFill>
              </a:defRPr>
            </a:lvl3pPr>
            <a:lvl4pPr indent="-228600" lvl="3" marL="18288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3600" cap="none">
                <a:solidFill>
                  <a:srgbClr val="A6AAA9"/>
                </a:solidFill>
              </a:defRPr>
            </a:lvl4pPr>
            <a:lvl5pPr indent="-228600" lvl="4" marL="22860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3200" cap="none">
                <a:solidFill>
                  <a:srgbClr val="A6AAA9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pic>
        <p:nvPicPr>
          <p:cNvPr descr="Master_BLSAED-P_Text2.jpg" id="109" name="Google Shape;109;p18"/>
          <p:cNvPicPr preferRelativeResize="0"/>
          <p:nvPr/>
        </p:nvPicPr>
        <p:blipFill rotWithShape="1">
          <a:blip r:embed="rId3">
            <a:alphaModFix/>
          </a:blip>
          <a:srcRect b="90281" l="4597" r="78756" t="1941"/>
          <a:stretch/>
        </p:blipFill>
        <p:spPr>
          <a:xfrm>
            <a:off x="5789388" y="382247"/>
            <a:ext cx="2274600" cy="797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0" name="Google Shape;110;p18"/>
          <p:cNvGrpSpPr/>
          <p:nvPr/>
        </p:nvGrpSpPr>
        <p:grpSpPr>
          <a:xfrm>
            <a:off x="13233734" y="316168"/>
            <a:ext cx="2917129" cy="850579"/>
            <a:chOff x="0" y="0"/>
            <a:chExt cx="2917129" cy="850579"/>
          </a:xfrm>
        </p:grpSpPr>
        <p:pic>
          <p:nvPicPr>
            <p:cNvPr id="111" name="Google Shape;111;p18"/>
            <p:cNvPicPr preferRelativeResize="0"/>
            <p:nvPr/>
          </p:nvPicPr>
          <p:blipFill rotWithShape="1">
            <a:blip r:embed="rId4">
              <a:alphaModFix/>
            </a:blip>
            <a:srcRect b="0" l="30405" r="0" t="0"/>
            <a:stretch/>
          </p:blipFill>
          <p:spPr>
            <a:xfrm>
              <a:off x="732829" y="66079"/>
              <a:ext cx="2184300" cy="78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Google Shape;112;p18"/>
            <p:cNvPicPr preferRelativeResize="0"/>
            <p:nvPr/>
          </p:nvPicPr>
          <p:blipFill rotWithShape="1">
            <a:blip r:embed="rId5">
              <a:alphaModFix/>
            </a:blip>
            <a:srcRect b="0" l="0" r="77658" t="0"/>
            <a:stretch/>
          </p:blipFill>
          <p:spPr>
            <a:xfrm>
              <a:off x="0" y="0"/>
              <a:ext cx="749700" cy="8388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FICM Logo (No Crests) (4).jpg" id="113" name="Google Shape;113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56900" y="386280"/>
            <a:ext cx="3605000" cy="71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5800" y="239975"/>
            <a:ext cx="4033074" cy="4033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" showMasterSp="0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/>
          <p:nvPr>
            <p:ph type="title"/>
          </p:nvPr>
        </p:nvSpPr>
        <p:spPr>
          <a:xfrm>
            <a:off x="541925" y="1536600"/>
            <a:ext cx="162564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/>
        </p:txBody>
      </p:sp>
      <p:sp>
        <p:nvSpPr>
          <p:cNvPr id="28" name="Google Shape;28;p3"/>
          <p:cNvSpPr txBox="1"/>
          <p:nvPr>
            <p:ph idx="1" type="body"/>
          </p:nvPr>
        </p:nvSpPr>
        <p:spPr>
          <a:xfrm>
            <a:off x="541883" y="2743200"/>
            <a:ext cx="16256400" cy="61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▸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▸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▸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▸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▸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cxnSp>
        <p:nvCxnSpPr>
          <p:cNvPr id="29" name="Google Shape;29;p3"/>
          <p:cNvCxnSpPr/>
          <p:nvPr/>
        </p:nvCxnSpPr>
        <p:spPr>
          <a:xfrm>
            <a:off x="466502" y="1197027"/>
            <a:ext cx="13130700" cy="15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Master_BLSAED-P_Text2.jpg" id="30" name="Google Shape;30;p3"/>
          <p:cNvPicPr preferRelativeResize="0"/>
          <p:nvPr/>
        </p:nvPicPr>
        <p:blipFill rotWithShape="1">
          <a:blip r:embed="rId2">
            <a:alphaModFix/>
          </a:blip>
          <a:srcRect b="90281" l="4597" r="78756" t="1941"/>
          <a:stretch/>
        </p:blipFill>
        <p:spPr>
          <a:xfrm>
            <a:off x="728839" y="204969"/>
            <a:ext cx="2423400" cy="849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" name="Google Shape;31;p3"/>
          <p:cNvGrpSpPr/>
          <p:nvPr/>
        </p:nvGrpSpPr>
        <p:grpSpPr>
          <a:xfrm>
            <a:off x="10433716" y="177358"/>
            <a:ext cx="3029796" cy="931426"/>
            <a:chOff x="0" y="0"/>
            <a:chExt cx="2496742" cy="761591"/>
          </a:xfrm>
        </p:grpSpPr>
        <p:pic>
          <p:nvPicPr>
            <p:cNvPr id="32" name="Google Shape;32;p3"/>
            <p:cNvPicPr preferRelativeResize="0"/>
            <p:nvPr/>
          </p:nvPicPr>
          <p:blipFill rotWithShape="1">
            <a:blip r:embed="rId3">
              <a:alphaModFix/>
            </a:blip>
            <a:srcRect b="0" l="30405" r="0" t="0"/>
            <a:stretch/>
          </p:blipFill>
          <p:spPr>
            <a:xfrm>
              <a:off x="637942" y="93791"/>
              <a:ext cx="1858800" cy="667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Google Shape;33;p3"/>
            <p:cNvPicPr preferRelativeResize="0"/>
            <p:nvPr/>
          </p:nvPicPr>
          <p:blipFill rotWithShape="1">
            <a:blip r:embed="rId4">
              <a:alphaModFix/>
            </a:blip>
            <a:srcRect b="0" l="0" r="77658" t="0"/>
            <a:stretch/>
          </p:blipFill>
          <p:spPr>
            <a:xfrm>
              <a:off x="0" y="0"/>
              <a:ext cx="637798" cy="713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FICM Logo (No Crests) (4).jpg" id="34" name="Google Shape;34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90487" y="300880"/>
            <a:ext cx="3605000" cy="71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344050" y="204973"/>
            <a:ext cx="2364525" cy="236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enter" showMasterSp="0">
  <p:cSld name="Title - Cent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 txBox="1"/>
          <p:nvPr>
            <p:ph type="title"/>
          </p:nvPr>
        </p:nvSpPr>
        <p:spPr>
          <a:xfrm>
            <a:off x="541883" y="4038600"/>
            <a:ext cx="162564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17002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/>
        </p:txBody>
      </p:sp>
      <p:sp>
        <p:nvSpPr>
          <p:cNvPr id="38" name="Google Shape;38;p4"/>
          <p:cNvSpPr txBox="1"/>
          <p:nvPr>
            <p:ph idx="12" type="sldNum"/>
          </p:nvPr>
        </p:nvSpPr>
        <p:spPr>
          <a:xfrm>
            <a:off x="16323000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Top">
  <p:cSld name="Title - Top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1" name="Google Shape;41;p5"/>
          <p:cNvSpPr txBox="1"/>
          <p:nvPr>
            <p:ph type="title"/>
          </p:nvPr>
        </p:nvSpPr>
        <p:spPr>
          <a:xfrm>
            <a:off x="541875" y="1536700"/>
            <a:ext cx="162564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1pPr>
            <a:lvl2pPr lvl="1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Horizontal" showMasterSp="0">
  <p:cSld name="Photo - Horizontal">
    <p:bg>
      <p:bgPr>
        <a:solidFill>
          <a:srgbClr val="222222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/>
          <p:nvPr>
            <p:ph idx="2" type="pic"/>
          </p:nvPr>
        </p:nvSpPr>
        <p:spPr>
          <a:xfrm>
            <a:off x="0" y="0"/>
            <a:ext cx="17340300" cy="97536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44" name="Google Shape;44;p6"/>
          <p:cNvCxnSpPr/>
          <p:nvPr/>
        </p:nvCxnSpPr>
        <p:spPr>
          <a:xfrm flipH="1" rot="10800000">
            <a:off x="541883" y="6140857"/>
            <a:ext cx="16256400" cy="300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6"/>
          <p:cNvSpPr txBox="1"/>
          <p:nvPr>
            <p:ph type="title"/>
          </p:nvPr>
        </p:nvSpPr>
        <p:spPr>
          <a:xfrm>
            <a:off x="541883" y="6426200"/>
            <a:ext cx="16256400" cy="27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17002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" type="body"/>
          </p:nvPr>
        </p:nvSpPr>
        <p:spPr>
          <a:xfrm>
            <a:off x="541883" y="4267200"/>
            <a:ext cx="16256400" cy="180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Font typeface="Arial"/>
              <a:buNone/>
              <a:defRPr b="0" i="0" sz="5400" u="none" cap="none" strike="noStrik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Font typeface="Arial"/>
              <a:buNone/>
              <a:defRPr b="0" i="0" sz="5400" u="none" cap="none" strike="noStrik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Font typeface="Arial"/>
              <a:buNone/>
              <a:defRPr b="0" i="0" sz="5400" u="none" cap="none" strike="noStrik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Font typeface="Arial"/>
              <a:buNone/>
              <a:defRPr b="0" i="0" sz="5400" u="none" cap="none" strike="noStrik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Font typeface="Arial"/>
              <a:buNone/>
              <a:defRPr b="0" i="0" sz="5400" u="none" cap="none" strike="noStrik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6"/>
          <p:cNvSpPr txBox="1"/>
          <p:nvPr>
            <p:ph idx="12" type="sldNum"/>
          </p:nvPr>
        </p:nvSpPr>
        <p:spPr>
          <a:xfrm>
            <a:off x="16323000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 Alt" showMasterSp="0">
  <p:cSld name="Title &amp; Subtitle Al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Google Shape;49;p7"/>
          <p:cNvCxnSpPr/>
          <p:nvPr/>
        </p:nvCxnSpPr>
        <p:spPr>
          <a:xfrm flipH="1" rot="10800000">
            <a:off x="541883" y="6140857"/>
            <a:ext cx="16256400" cy="300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50" name="Google Shape;50;p7"/>
          <p:cNvSpPr txBox="1"/>
          <p:nvPr>
            <p:ph type="title"/>
          </p:nvPr>
        </p:nvSpPr>
        <p:spPr>
          <a:xfrm>
            <a:off x="541883" y="6426200"/>
            <a:ext cx="16256400" cy="27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17002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/>
        </p:txBody>
      </p:sp>
      <p:sp>
        <p:nvSpPr>
          <p:cNvPr id="51" name="Google Shape;51;p7"/>
          <p:cNvSpPr txBox="1"/>
          <p:nvPr>
            <p:ph idx="1" type="body"/>
          </p:nvPr>
        </p:nvSpPr>
        <p:spPr>
          <a:xfrm>
            <a:off x="541883" y="4267200"/>
            <a:ext cx="16256400" cy="180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Font typeface="Arial"/>
              <a:buNone/>
              <a:defRPr b="0" i="0" sz="5400" u="none" cap="none" strike="noStrik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Font typeface="Arial"/>
              <a:buNone/>
              <a:defRPr b="0" i="0" sz="5400" u="none" cap="none" strike="noStrik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Font typeface="Arial"/>
              <a:buNone/>
              <a:defRPr b="0" i="0" sz="5400" u="none" cap="none" strike="noStrik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Font typeface="Arial"/>
              <a:buNone/>
              <a:defRPr b="0" i="0" sz="5400" u="none" cap="none" strike="noStrik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Font typeface="Arial"/>
              <a:buNone/>
              <a:defRPr b="0" i="0" sz="5400" u="none" cap="none" strike="noStrik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7"/>
          <p:cNvSpPr txBox="1"/>
          <p:nvPr>
            <p:ph idx="12" type="sldNum"/>
          </p:nvPr>
        </p:nvSpPr>
        <p:spPr>
          <a:xfrm>
            <a:off x="16279559" y="4191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Vertical" showMasterSp="0">
  <p:cSld name="Photo - Vertical">
    <p:bg>
      <p:bgPr>
        <a:solidFill>
          <a:srgbClr val="222222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8"/>
          <p:cNvCxnSpPr/>
          <p:nvPr/>
        </p:nvCxnSpPr>
        <p:spPr>
          <a:xfrm>
            <a:off x="7857308" y="6141166"/>
            <a:ext cx="8941200" cy="0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55" name="Google Shape;55;p8"/>
          <p:cNvSpPr/>
          <p:nvPr>
            <p:ph idx="2" type="pic"/>
          </p:nvPr>
        </p:nvSpPr>
        <p:spPr>
          <a:xfrm>
            <a:off x="0" y="0"/>
            <a:ext cx="7315500" cy="9753600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8"/>
          <p:cNvSpPr txBox="1"/>
          <p:nvPr>
            <p:ph type="title"/>
          </p:nvPr>
        </p:nvSpPr>
        <p:spPr>
          <a:xfrm>
            <a:off x="7857308" y="6426200"/>
            <a:ext cx="8941200" cy="27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17002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" type="body"/>
          </p:nvPr>
        </p:nvSpPr>
        <p:spPr>
          <a:xfrm>
            <a:off x="7857308" y="4267200"/>
            <a:ext cx="8941200" cy="180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Font typeface="Arial"/>
              <a:buNone/>
              <a:defRPr b="0" i="0" sz="5400" u="none" cap="none" strike="noStrik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Font typeface="Arial"/>
              <a:buNone/>
              <a:defRPr b="0" i="0" sz="5400" u="none" cap="none" strike="noStrik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Font typeface="Arial"/>
              <a:buNone/>
              <a:defRPr b="0" i="0" sz="5400" u="none" cap="none" strike="noStrik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Font typeface="Arial"/>
              <a:buNone/>
              <a:defRPr b="0" i="0" sz="5400" u="none" cap="none" strike="noStrik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Font typeface="Arial"/>
              <a:buNone/>
              <a:defRPr b="0" i="0" sz="5400" u="none" cap="none" strike="noStrik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16323000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 Alt" showMasterSp="0">
  <p:cSld name="Title &amp; Bullets Al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Google Shape;60;p9"/>
          <p:cNvCxnSpPr/>
          <p:nvPr/>
        </p:nvCxnSpPr>
        <p:spPr>
          <a:xfrm flipH="1" rot="10800000">
            <a:off x="541883" y="993132"/>
            <a:ext cx="16256400" cy="3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1" name="Google Shape;61;p9"/>
          <p:cNvSpPr txBox="1"/>
          <p:nvPr>
            <p:ph idx="1" type="body"/>
          </p:nvPr>
        </p:nvSpPr>
        <p:spPr>
          <a:xfrm>
            <a:off x="541883" y="516342"/>
            <a:ext cx="149019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type="title"/>
          </p:nvPr>
        </p:nvSpPr>
        <p:spPr>
          <a:xfrm>
            <a:off x="541875" y="1536700"/>
            <a:ext cx="162564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541883" y="2743200"/>
            <a:ext cx="16256400" cy="61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▸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▸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▸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▸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▸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Photo" showMasterSp="0">
  <p:cSld name="Title, Bullets &amp; Photo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Google Shape;66;p10"/>
          <p:cNvCxnSpPr/>
          <p:nvPr/>
        </p:nvCxnSpPr>
        <p:spPr>
          <a:xfrm flipH="1" rot="10800000">
            <a:off x="541883" y="993132"/>
            <a:ext cx="16256400" cy="3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541883" y="516342"/>
            <a:ext cx="149019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0"/>
          <p:cNvSpPr/>
          <p:nvPr>
            <p:ph idx="2" type="pic"/>
          </p:nvPr>
        </p:nvSpPr>
        <p:spPr>
          <a:xfrm>
            <a:off x="9482958" y="1536700"/>
            <a:ext cx="7315500" cy="77979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10"/>
          <p:cNvSpPr txBox="1"/>
          <p:nvPr>
            <p:ph type="title"/>
          </p:nvPr>
        </p:nvSpPr>
        <p:spPr>
          <a:xfrm>
            <a:off x="541883" y="1536700"/>
            <a:ext cx="83991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3" type="body"/>
          </p:nvPr>
        </p:nvSpPr>
        <p:spPr>
          <a:xfrm>
            <a:off x="541883" y="2743200"/>
            <a:ext cx="8399100" cy="61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▸"/>
              <a:defRPr b="0" i="0" sz="2801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▸"/>
              <a:defRPr b="0" i="0" sz="2801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▸"/>
              <a:defRPr b="0" i="0" sz="2801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▸"/>
              <a:defRPr b="0" i="0" sz="2801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▸"/>
              <a:defRPr b="0" i="0" sz="2801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16312577" y="431800"/>
            <a:ext cx="479400" cy="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6.xml"/><Relationship Id="rId22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5.xml"/><Relationship Id="rId21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7.xml"/><Relationship Id="rId23" Type="http://schemas.openxmlformats.org/officeDocument/2006/relationships/theme" Target="../theme/theme2.xml"/><Relationship Id="rId1" Type="http://schemas.openxmlformats.org/officeDocument/2006/relationships/image" Target="../media/image4.jpg"/><Relationship Id="rId2" Type="http://schemas.openxmlformats.org/officeDocument/2006/relationships/image" Target="../media/image12.png"/><Relationship Id="rId3" Type="http://schemas.openxmlformats.org/officeDocument/2006/relationships/image" Target="../media/image7.png"/><Relationship Id="rId4" Type="http://schemas.openxmlformats.org/officeDocument/2006/relationships/image" Target="../media/image9.jpg"/><Relationship Id="rId9" Type="http://schemas.openxmlformats.org/officeDocument/2006/relationships/slideLayout" Target="../slideLayouts/slideLayout4.xml"/><Relationship Id="rId15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9.xml"/><Relationship Id="rId17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11.xml"/><Relationship Id="rId5" Type="http://schemas.openxmlformats.org/officeDocument/2006/relationships/image" Target="../media/image6.png"/><Relationship Id="rId19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.xml"/><Relationship Id="rId18" Type="http://schemas.openxmlformats.org/officeDocument/2006/relationships/slideLayout" Target="../slideLayouts/slideLayout13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41875" y="1536700"/>
            <a:ext cx="162564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/>
        </p:txBody>
      </p:sp>
      <p:cxnSp>
        <p:nvCxnSpPr>
          <p:cNvPr id="7" name="Google Shape;7;p1"/>
          <p:cNvCxnSpPr/>
          <p:nvPr/>
        </p:nvCxnSpPr>
        <p:spPr>
          <a:xfrm>
            <a:off x="466502" y="1197027"/>
            <a:ext cx="13130700" cy="15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" name="Google Shape;8;p1"/>
          <p:cNvSpPr txBox="1"/>
          <p:nvPr>
            <p:ph idx="1" type="body"/>
          </p:nvPr>
        </p:nvSpPr>
        <p:spPr>
          <a:xfrm>
            <a:off x="541883" y="2743200"/>
            <a:ext cx="16256400" cy="61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Master_BLSAED-P_Text2.jpg" id="9" name="Google Shape;9;p1"/>
          <p:cNvPicPr preferRelativeResize="0"/>
          <p:nvPr/>
        </p:nvPicPr>
        <p:blipFill rotWithShape="1">
          <a:blip r:embed="rId1">
            <a:alphaModFix/>
          </a:blip>
          <a:srcRect b="90282" l="4597" r="78757" t="1941"/>
          <a:stretch/>
        </p:blipFill>
        <p:spPr>
          <a:xfrm>
            <a:off x="728839" y="204969"/>
            <a:ext cx="2423400" cy="849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oogle Shape;10;p1"/>
          <p:cNvGrpSpPr/>
          <p:nvPr/>
        </p:nvGrpSpPr>
        <p:grpSpPr>
          <a:xfrm>
            <a:off x="10397816" y="163783"/>
            <a:ext cx="3029796" cy="931426"/>
            <a:chOff x="0" y="0"/>
            <a:chExt cx="2496742" cy="761591"/>
          </a:xfrm>
        </p:grpSpPr>
        <p:pic>
          <p:nvPicPr>
            <p:cNvPr id="11" name="Google Shape;11;p1"/>
            <p:cNvPicPr preferRelativeResize="0"/>
            <p:nvPr/>
          </p:nvPicPr>
          <p:blipFill rotWithShape="1">
            <a:blip r:embed="rId2">
              <a:alphaModFix/>
            </a:blip>
            <a:srcRect b="0" l="30404" r="0" t="0"/>
            <a:stretch/>
          </p:blipFill>
          <p:spPr>
            <a:xfrm>
              <a:off x="637942" y="93791"/>
              <a:ext cx="1858800" cy="667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12;p1"/>
            <p:cNvPicPr preferRelativeResize="0"/>
            <p:nvPr/>
          </p:nvPicPr>
          <p:blipFill rotWithShape="1">
            <a:blip r:embed="rId3">
              <a:alphaModFix/>
            </a:blip>
            <a:srcRect b="0" l="0" r="77658" t="0"/>
            <a:stretch/>
          </p:blipFill>
          <p:spPr>
            <a:xfrm>
              <a:off x="0" y="0"/>
              <a:ext cx="637936" cy="7138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FICM Logo (No Crests) (4).jpg" id="13" name="Google Shape;13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5450" y="274243"/>
            <a:ext cx="3605000" cy="71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363150" y="143148"/>
            <a:ext cx="2364525" cy="236452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6"/>
    <p:sldLayoutId id="2147483649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60" r:id="rId18"/>
    <p:sldLayoutId id="2147483661" r:id="rId19"/>
    <p:sldLayoutId id="2147483662" r:id="rId20"/>
    <p:sldLayoutId id="2147483663" r:id="rId21"/>
    <p:sldLayoutId id="2147483664" r:id="rId22"/>
  </p:sldLayoutIdLst>
  <mc:AlternateContent>
    <mc:Choice Requires="p14">
      <p:transition p14:dur="400">
        <p:fade/>
      </p:transition>
    </mc:Choice>
    <mc:Fallback>
      <p:transition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" name="Google Shape;119;p19"/>
          <p:cNvCxnSpPr/>
          <p:nvPr/>
        </p:nvCxnSpPr>
        <p:spPr>
          <a:xfrm flipH="1" rot="10800000">
            <a:off x="2574131" y="6140901"/>
            <a:ext cx="12192000" cy="263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20" name="Google Shape;120;p19"/>
          <p:cNvSpPr txBox="1"/>
          <p:nvPr>
            <p:ph idx="1" type="body"/>
          </p:nvPr>
        </p:nvSpPr>
        <p:spPr>
          <a:xfrm>
            <a:off x="541883" y="4267200"/>
            <a:ext cx="16256400" cy="18033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A6AAA9"/>
              </a:buClr>
              <a:buSzPts val="1400"/>
              <a:buFont typeface="Arial"/>
              <a:buNone/>
            </a:pPr>
            <a:r>
              <a:t/>
            </a:r>
            <a:endParaRPr sz="4000"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21" name="Google Shape;121;p19"/>
          <p:cNvSpPr txBox="1"/>
          <p:nvPr/>
        </p:nvSpPr>
        <p:spPr>
          <a:xfrm>
            <a:off x="541883" y="6426200"/>
            <a:ext cx="16256400" cy="27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b="1" i="0" lang="en-GB" sz="9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rPr>
              <a:t>THE LEARNING CONVERSATION </a:t>
            </a:r>
            <a:endParaRPr b="0" i="0" sz="5700" u="none" cap="none" strike="noStrike">
              <a:solidFill>
                <a:srgbClr val="01457A"/>
              </a:solidFill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8"/>
          <p:cNvSpPr txBox="1"/>
          <p:nvPr>
            <p:ph type="title"/>
          </p:nvPr>
        </p:nvSpPr>
        <p:spPr>
          <a:xfrm>
            <a:off x="3557975" y="4216950"/>
            <a:ext cx="10224300" cy="19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 sz="12000"/>
              <a:t>ANY QUESTIONS?</a:t>
            </a:r>
            <a:endParaRPr b="1" sz="1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9"/>
          <p:cNvSpPr txBox="1"/>
          <p:nvPr>
            <p:ph type="title"/>
          </p:nvPr>
        </p:nvSpPr>
        <p:spPr>
          <a:xfrm>
            <a:off x="541925" y="1536600"/>
            <a:ext cx="162564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/>
              <a:t>SUMMARY</a:t>
            </a:r>
            <a:endParaRPr b="1"/>
          </a:p>
        </p:txBody>
      </p:sp>
      <p:sp>
        <p:nvSpPr>
          <p:cNvPr id="201" name="Google Shape;201;p29"/>
          <p:cNvSpPr txBox="1"/>
          <p:nvPr>
            <p:ph idx="1" type="body"/>
          </p:nvPr>
        </p:nvSpPr>
        <p:spPr>
          <a:xfrm>
            <a:off x="920625" y="2514600"/>
            <a:ext cx="15153000" cy="6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 sz="4000">
                <a:latin typeface="Abel"/>
                <a:ea typeface="Abel"/>
                <a:cs typeface="Abel"/>
                <a:sym typeface="Abel"/>
              </a:rPr>
              <a:t>‘There are no secrets in teaching resuscitation effectively’</a:t>
            </a:r>
            <a:endParaRPr b="1" sz="4000">
              <a:latin typeface="Abel"/>
              <a:ea typeface="Abel"/>
              <a:cs typeface="Abel"/>
              <a:sym typeface="Abel"/>
            </a:endParaRPr>
          </a:p>
          <a:p>
            <a:pPr indent="-364525" lvl="0" marL="364525" marR="0" rtl="0" algn="l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Clr>
                <a:srgbClr val="0165B3"/>
              </a:buClr>
              <a:buSzPts val="4000"/>
              <a:buFont typeface="Abel"/>
              <a:buChar char="▸"/>
            </a:pPr>
            <a:r>
              <a:rPr lang="en-GB" sz="4000">
                <a:latin typeface="Abel"/>
                <a:ea typeface="Abel"/>
                <a:cs typeface="Abel"/>
                <a:sym typeface="Abel"/>
              </a:rPr>
              <a:t>Effective feedback promotes learning</a:t>
            </a:r>
            <a:endParaRPr sz="4000">
              <a:latin typeface="Abel"/>
              <a:ea typeface="Abel"/>
              <a:cs typeface="Abel"/>
              <a:sym typeface="Abel"/>
            </a:endParaRPr>
          </a:p>
          <a:p>
            <a:pPr indent="-364525" lvl="0" marL="364525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165B3"/>
              </a:buClr>
              <a:buSzPts val="4000"/>
              <a:buFont typeface="Abel"/>
              <a:buChar char="▸"/>
            </a:pPr>
            <a:r>
              <a:rPr lang="en-GB" sz="4000">
                <a:latin typeface="Abel"/>
                <a:ea typeface="Abel"/>
                <a:cs typeface="Abel"/>
                <a:sym typeface="Abel"/>
              </a:rPr>
              <a:t>Learning conversation useful when training skills</a:t>
            </a:r>
            <a:endParaRPr sz="4000">
              <a:latin typeface="Abel"/>
              <a:ea typeface="Abel"/>
              <a:cs typeface="Abel"/>
              <a:sym typeface="Abel"/>
            </a:endParaRPr>
          </a:p>
          <a:p>
            <a:pPr indent="-410039" lvl="1" marL="664724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165B3"/>
              </a:buClr>
              <a:buSzPts val="4000"/>
              <a:buFont typeface="Abel"/>
              <a:buChar char="▸"/>
            </a:pPr>
            <a:r>
              <a:rPr lang="en-GB" sz="4000">
                <a:latin typeface="Abel"/>
                <a:ea typeface="Abel"/>
                <a:cs typeface="Abel"/>
                <a:sym typeface="Abel"/>
              </a:rPr>
              <a:t>Candidate thoughts &gt; Group thoughts &gt; Instructor thoughts</a:t>
            </a:r>
            <a:endParaRPr i="1" sz="4000">
              <a:latin typeface="Abel"/>
              <a:ea typeface="Abel"/>
              <a:cs typeface="Abel"/>
              <a:sym typeface="Abel"/>
            </a:endParaRPr>
          </a:p>
          <a:p>
            <a:pPr indent="-410039" lvl="1" marL="664724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165B3"/>
              </a:buClr>
              <a:buSzPts val="4000"/>
              <a:buFont typeface="Abel"/>
              <a:buChar char="▸"/>
            </a:pPr>
            <a:r>
              <a:rPr lang="en-GB" sz="4000">
                <a:latin typeface="Abel"/>
                <a:ea typeface="Abel"/>
                <a:cs typeface="Abel"/>
                <a:sym typeface="Abel"/>
              </a:rPr>
              <a:t>Final comments &amp; questions &gt; Summary &gt; Closure</a:t>
            </a:r>
            <a:endParaRPr sz="4000">
              <a:latin typeface="Abel"/>
              <a:ea typeface="Abel"/>
              <a:cs typeface="Abel"/>
              <a:sym typeface="Abel"/>
            </a:endParaRPr>
          </a:p>
          <a:p>
            <a:pPr indent="0" lvl="0" marL="364525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br>
              <a:rPr lang="en-GB" sz="4000">
                <a:latin typeface="Abel"/>
                <a:ea typeface="Abel"/>
                <a:cs typeface="Abel"/>
                <a:sym typeface="Abel"/>
              </a:rPr>
            </a:br>
            <a:endParaRPr sz="2600"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/>
          <p:nvPr>
            <p:ph type="title"/>
          </p:nvPr>
        </p:nvSpPr>
        <p:spPr>
          <a:xfrm>
            <a:off x="541883" y="4038600"/>
            <a:ext cx="162564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 sz="8000"/>
              <a:t>A POSITIVE EXPERIENCE LEADS TO EFFICIENT LEARNING</a:t>
            </a:r>
            <a:endParaRPr b="1" sz="8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/>
          <p:nvPr>
            <p:ph type="title"/>
          </p:nvPr>
        </p:nvSpPr>
        <p:spPr>
          <a:xfrm>
            <a:off x="541925" y="1536600"/>
            <a:ext cx="162564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/>
              <a:t>OBJECTIVES</a:t>
            </a:r>
            <a:endParaRPr b="1"/>
          </a:p>
        </p:txBody>
      </p:sp>
      <p:sp>
        <p:nvSpPr>
          <p:cNvPr id="127" name="Google Shape;127;p20"/>
          <p:cNvSpPr txBox="1"/>
          <p:nvPr>
            <p:ph idx="1" type="body"/>
          </p:nvPr>
        </p:nvSpPr>
        <p:spPr>
          <a:xfrm>
            <a:off x="920625" y="3060450"/>
            <a:ext cx="15153000" cy="57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64525" lvl="0" marL="36452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65B3"/>
              </a:buClr>
              <a:buSzPts val="4000"/>
              <a:buFont typeface="Abel"/>
              <a:buChar char="▸"/>
            </a:pPr>
            <a:r>
              <a:rPr b="1" lang="en-GB" sz="4000">
                <a:latin typeface="Abel"/>
                <a:ea typeface="Abel"/>
                <a:cs typeface="Abel"/>
                <a:sym typeface="Abel"/>
              </a:rPr>
              <a:t>To learn how to give great feedback</a:t>
            </a:r>
            <a:endParaRPr b="1" sz="4000">
              <a:latin typeface="Abel"/>
              <a:ea typeface="Abel"/>
              <a:cs typeface="Abel"/>
              <a:sym typeface="Abel"/>
            </a:endParaRPr>
          </a:p>
          <a:p>
            <a:pPr indent="-410039" lvl="1" marL="664724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65B3"/>
              </a:buClr>
              <a:buSzPts val="4000"/>
              <a:buFont typeface="Abel"/>
              <a:buChar char="▸"/>
            </a:pPr>
            <a:r>
              <a:rPr lang="en-GB" sz="4000">
                <a:latin typeface="Abel"/>
                <a:ea typeface="Abel"/>
                <a:cs typeface="Abel"/>
                <a:sym typeface="Abel"/>
              </a:rPr>
              <a:t>Understand what is meant by a learning conversation </a:t>
            </a:r>
            <a:endParaRPr sz="4000">
              <a:latin typeface="Abel"/>
              <a:ea typeface="Abel"/>
              <a:cs typeface="Abel"/>
              <a:sym typeface="Abel"/>
            </a:endParaRPr>
          </a:p>
          <a:p>
            <a:pPr indent="-410039" lvl="1" marL="664724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65B3"/>
              </a:buClr>
              <a:buSzPts val="4000"/>
              <a:buFont typeface="Abel"/>
              <a:buChar char="▸"/>
            </a:pPr>
            <a:r>
              <a:rPr lang="en-GB" sz="4000">
                <a:latin typeface="Abel"/>
                <a:ea typeface="Abel"/>
                <a:cs typeface="Abel"/>
                <a:sym typeface="Abel"/>
              </a:rPr>
              <a:t>Identify how to use it </a:t>
            </a:r>
            <a:endParaRPr sz="4000">
              <a:latin typeface="Abel"/>
              <a:ea typeface="Abel"/>
              <a:cs typeface="Abel"/>
              <a:sym typeface="Abel"/>
            </a:endParaRPr>
          </a:p>
          <a:p>
            <a:pPr indent="-410039" lvl="1" marL="664724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65B3"/>
              </a:buClr>
              <a:buSzPts val="4000"/>
              <a:buFont typeface="Abel"/>
              <a:buChar char="▸"/>
            </a:pPr>
            <a:r>
              <a:rPr lang="en-GB" sz="4000">
                <a:latin typeface="Abel"/>
                <a:ea typeface="Abel"/>
                <a:cs typeface="Abel"/>
                <a:sym typeface="Abel"/>
              </a:rPr>
              <a:t>Embed learning conversation as core method of feedback </a:t>
            </a:r>
            <a:endParaRPr sz="4000"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98000" y="2880975"/>
            <a:ext cx="11144250" cy="476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/>
          <p:nvPr>
            <p:ph type="title"/>
          </p:nvPr>
        </p:nvSpPr>
        <p:spPr>
          <a:xfrm>
            <a:off x="556075" y="7182600"/>
            <a:ext cx="236559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 sz="15000">
                <a:solidFill>
                  <a:srgbClr val="FFFFFF"/>
                </a:solidFill>
              </a:rPr>
              <a:t>Learning conversation</a:t>
            </a:r>
            <a:endParaRPr b="1" sz="15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3"/>
          <p:cNvSpPr/>
          <p:nvPr/>
        </p:nvSpPr>
        <p:spPr>
          <a:xfrm>
            <a:off x="-20350" y="0"/>
            <a:ext cx="17382300" cy="9753600"/>
          </a:xfrm>
          <a:prstGeom prst="rect">
            <a:avLst/>
          </a:prstGeom>
          <a:solidFill>
            <a:srgbClr val="FFFFFF">
              <a:alpha val="49019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reflection blurRad="0" dir="5400000" dist="38100" endA="0" endPos="30000" fadeDir="5400012" kx="0" rotWithShape="0" algn="bl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3"/>
          <p:cNvSpPr txBox="1"/>
          <p:nvPr>
            <p:ph type="title"/>
          </p:nvPr>
        </p:nvSpPr>
        <p:spPr>
          <a:xfrm>
            <a:off x="321558" y="805250"/>
            <a:ext cx="162564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 sz="12000">
                <a:solidFill>
                  <a:srgbClr val="FFFFFF"/>
                </a:solidFill>
                <a:highlight>
                  <a:schemeClr val="dk1"/>
                </a:highlight>
              </a:rPr>
              <a:t>Components of the learning conversation</a:t>
            </a:r>
            <a:endParaRPr b="1" sz="12000">
              <a:solidFill>
                <a:srgbClr val="FFFFFF"/>
              </a:solidFill>
              <a:highlight>
                <a:schemeClr val="dk1"/>
              </a:highlight>
            </a:endParaRPr>
          </a:p>
        </p:txBody>
      </p:sp>
      <p:grpSp>
        <p:nvGrpSpPr>
          <p:cNvPr id="144" name="Google Shape;144;p23"/>
          <p:cNvGrpSpPr/>
          <p:nvPr/>
        </p:nvGrpSpPr>
        <p:grpSpPr>
          <a:xfrm>
            <a:off x="9974771" y="4454368"/>
            <a:ext cx="4665467" cy="4665467"/>
            <a:chOff x="6254516" y="1318142"/>
            <a:chExt cx="2460300" cy="2460300"/>
          </a:xfrm>
        </p:grpSpPr>
        <p:sp>
          <p:nvSpPr>
            <p:cNvPr id="145" name="Google Shape;145;p23"/>
            <p:cNvSpPr/>
            <p:nvPr/>
          </p:nvSpPr>
          <p:spPr>
            <a:xfrm rot="2700000">
              <a:off x="7239866" y="1053398"/>
              <a:ext cx="489601" cy="2989789"/>
            </a:xfrm>
            <a:prstGeom prst="roundRect">
              <a:avLst>
                <a:gd fmla="val 50000" name="adj"/>
              </a:avLst>
            </a:prstGeom>
            <a:solidFill>
              <a:srgbClr val="307BF3"/>
            </a:solidFill>
            <a:ln>
              <a:noFill/>
            </a:ln>
          </p:spPr>
          <p:txBody>
            <a:bodyPr anchorCtr="0" anchor="ctr" bIns="173375" lIns="173375" spcFirstLastPara="1" rIns="173375" wrap="square" tIns="1733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3"/>
            <p:cNvSpPr/>
            <p:nvPr/>
          </p:nvSpPr>
          <p:spPr>
            <a:xfrm>
              <a:off x="6443962" y="3255512"/>
              <a:ext cx="326100" cy="326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509"/>
                </a:srgbClr>
              </a:outerShdw>
            </a:effectLst>
          </p:spPr>
          <p:txBody>
            <a:bodyPr anchorCtr="0" anchor="ctr" bIns="173375" lIns="173375" spcFirstLastPara="1" rIns="173375" wrap="square" tIns="1733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en-GB" sz="2800" u="none" cap="none" strike="noStrike">
                  <a:solidFill>
                    <a:srgbClr val="307BF3"/>
                  </a:solidFill>
                  <a:latin typeface="Roboto"/>
                  <a:ea typeface="Roboto"/>
                  <a:cs typeface="Roboto"/>
                  <a:sym typeface="Roboto"/>
                </a:rPr>
                <a:t>5</a:t>
              </a:r>
              <a:endParaRPr b="1" i="0" sz="2800" u="none" cap="none" strike="noStrike">
                <a:solidFill>
                  <a:srgbClr val="307BF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" name="Google Shape;147;p23"/>
            <p:cNvSpPr txBox="1"/>
            <p:nvPr/>
          </p:nvSpPr>
          <p:spPr>
            <a:xfrm rot="-2700000">
              <a:off x="6375763" y="2297099"/>
              <a:ext cx="2378424" cy="342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3375" lIns="173375" spcFirstLastPara="1" rIns="173375" wrap="square" tIns="17337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1" i="0" lang="en-GB" sz="32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Final comments &amp; qns</a:t>
              </a:r>
              <a:endParaRPr b="1" i="0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8" name="Google Shape;148;p23"/>
          <p:cNvGrpSpPr/>
          <p:nvPr/>
        </p:nvGrpSpPr>
        <p:grpSpPr>
          <a:xfrm>
            <a:off x="7326657" y="4454368"/>
            <a:ext cx="4665467" cy="4665467"/>
            <a:chOff x="4761417" y="1318142"/>
            <a:chExt cx="2460300" cy="2460300"/>
          </a:xfrm>
        </p:grpSpPr>
        <p:sp>
          <p:nvSpPr>
            <p:cNvPr id="149" name="Google Shape;149;p23"/>
            <p:cNvSpPr/>
            <p:nvPr/>
          </p:nvSpPr>
          <p:spPr>
            <a:xfrm rot="2700000">
              <a:off x="5746767" y="1053398"/>
              <a:ext cx="489601" cy="2989789"/>
            </a:xfrm>
            <a:prstGeom prst="roundRect">
              <a:avLst>
                <a:gd fmla="val 50000" name="adj"/>
              </a:avLst>
            </a:prstGeom>
            <a:solidFill>
              <a:srgbClr val="0E65F0"/>
            </a:solidFill>
            <a:ln>
              <a:noFill/>
            </a:ln>
          </p:spPr>
          <p:txBody>
            <a:bodyPr anchorCtr="0" anchor="ctr" bIns="173375" lIns="173375" spcFirstLastPara="1" rIns="173375" wrap="square" tIns="1733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3"/>
            <p:cNvSpPr/>
            <p:nvPr/>
          </p:nvSpPr>
          <p:spPr>
            <a:xfrm>
              <a:off x="4950863" y="3255512"/>
              <a:ext cx="326100" cy="326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509"/>
                </a:srgbClr>
              </a:outerShdw>
            </a:effectLst>
          </p:spPr>
          <p:txBody>
            <a:bodyPr anchorCtr="0" anchor="ctr" bIns="173375" lIns="173375" spcFirstLastPara="1" rIns="173375" wrap="square" tIns="1733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en-GB" sz="2800" u="none" cap="none" strike="noStrike">
                  <a:solidFill>
                    <a:srgbClr val="0E65F0"/>
                  </a:solidFill>
                  <a:latin typeface="Roboto"/>
                  <a:ea typeface="Roboto"/>
                  <a:cs typeface="Roboto"/>
                  <a:sym typeface="Roboto"/>
                </a:rPr>
                <a:t>4</a:t>
              </a:r>
              <a:endParaRPr b="1" i="0" sz="2800" u="none" cap="none" strike="noStrike">
                <a:solidFill>
                  <a:srgbClr val="0E65F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1" name="Google Shape;151;p23"/>
            <p:cNvSpPr txBox="1"/>
            <p:nvPr/>
          </p:nvSpPr>
          <p:spPr>
            <a:xfrm rot="-2700000">
              <a:off x="4896424" y="2302799"/>
              <a:ext cx="2362302" cy="342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3375" lIns="173375" spcFirstLastPara="1" rIns="173375" wrap="square" tIns="17337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1" i="0" lang="en-GB" sz="32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Sharing your thoughts</a:t>
              </a:r>
              <a:endParaRPr b="1" i="0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2" name="Google Shape;152;p23"/>
          <p:cNvGrpSpPr/>
          <p:nvPr/>
        </p:nvGrpSpPr>
        <p:grpSpPr>
          <a:xfrm>
            <a:off x="4884884" y="4454368"/>
            <a:ext cx="4665467" cy="4665467"/>
            <a:chOff x="3269750" y="1318142"/>
            <a:chExt cx="2460300" cy="2460300"/>
          </a:xfrm>
        </p:grpSpPr>
        <p:sp>
          <p:nvSpPr>
            <p:cNvPr id="153" name="Google Shape;153;p23"/>
            <p:cNvSpPr/>
            <p:nvPr/>
          </p:nvSpPr>
          <p:spPr>
            <a:xfrm rot="2700000">
              <a:off x="4255100" y="1053398"/>
              <a:ext cx="489601" cy="2989789"/>
            </a:xfrm>
            <a:prstGeom prst="roundRect">
              <a:avLst>
                <a:gd fmla="val 50000" name="adj"/>
              </a:avLst>
            </a:prstGeom>
            <a:solidFill>
              <a:srgbClr val="0D5DDF"/>
            </a:solidFill>
            <a:ln>
              <a:noFill/>
            </a:ln>
          </p:spPr>
          <p:txBody>
            <a:bodyPr anchorCtr="0" anchor="ctr" bIns="173375" lIns="173375" spcFirstLastPara="1" rIns="173375" wrap="square" tIns="1733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3"/>
            <p:cNvSpPr/>
            <p:nvPr/>
          </p:nvSpPr>
          <p:spPr>
            <a:xfrm>
              <a:off x="3459197" y="3255512"/>
              <a:ext cx="326100" cy="326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509"/>
                </a:srgbClr>
              </a:outerShdw>
            </a:effectLst>
          </p:spPr>
          <p:txBody>
            <a:bodyPr anchorCtr="0" anchor="ctr" bIns="173375" lIns="173375" spcFirstLastPara="1" rIns="173375" wrap="square" tIns="1733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en-GB" sz="2800" u="none" cap="none" strike="noStrike">
                  <a:solidFill>
                    <a:srgbClr val="0D5DDF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  <a:endParaRPr b="1" i="0" sz="2800" u="none" cap="none" strike="noStrike">
                <a:solidFill>
                  <a:srgbClr val="0D5DD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5" name="Google Shape;155;p23"/>
            <p:cNvSpPr txBox="1"/>
            <p:nvPr/>
          </p:nvSpPr>
          <p:spPr>
            <a:xfrm rot="-2700000">
              <a:off x="3404724" y="2302799"/>
              <a:ext cx="2362302" cy="342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3375" lIns="173375" spcFirstLastPara="1" rIns="173375" wrap="square" tIns="17337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1" i="0" lang="en-GB" sz="32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Group contributions</a:t>
              </a:r>
              <a:endParaRPr b="1" i="0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6" name="Google Shape;156;p23"/>
          <p:cNvGrpSpPr/>
          <p:nvPr/>
        </p:nvGrpSpPr>
        <p:grpSpPr>
          <a:xfrm>
            <a:off x="2379271" y="4454368"/>
            <a:ext cx="4665467" cy="4665467"/>
            <a:chOff x="1776625" y="1318142"/>
            <a:chExt cx="2460300" cy="2460300"/>
          </a:xfrm>
        </p:grpSpPr>
        <p:grpSp>
          <p:nvGrpSpPr>
            <p:cNvPr id="157" name="Google Shape;157;p23"/>
            <p:cNvGrpSpPr/>
            <p:nvPr/>
          </p:nvGrpSpPr>
          <p:grpSpPr>
            <a:xfrm>
              <a:off x="1776625" y="1318142"/>
              <a:ext cx="2460300" cy="2460300"/>
              <a:chOff x="1776625" y="1318142"/>
              <a:chExt cx="2460300" cy="2460300"/>
            </a:xfrm>
          </p:grpSpPr>
          <p:sp>
            <p:nvSpPr>
              <p:cNvPr id="158" name="Google Shape;158;p23"/>
              <p:cNvSpPr/>
              <p:nvPr/>
            </p:nvSpPr>
            <p:spPr>
              <a:xfrm rot="2700000">
                <a:off x="2761975" y="1053398"/>
                <a:ext cx="489601" cy="2989789"/>
              </a:xfrm>
              <a:prstGeom prst="roundRect">
                <a:avLst>
                  <a:gd fmla="val 50000" name="adj"/>
                </a:avLst>
              </a:prstGeom>
              <a:solidFill>
                <a:srgbClr val="0C58D3"/>
              </a:solidFill>
              <a:ln>
                <a:noFill/>
              </a:ln>
            </p:spPr>
            <p:txBody>
              <a:bodyPr anchorCtr="0" anchor="ctr" bIns="173375" lIns="173375" spcFirstLastPara="1" rIns="173375" wrap="square" tIns="1733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500"/>
                  <a:buFont typeface="Arial"/>
                  <a:buNone/>
                </a:pPr>
                <a:r>
                  <a:t/>
                </a:r>
                <a:endParaRPr b="0" i="0" sz="2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23"/>
              <p:cNvSpPr txBox="1"/>
              <p:nvPr/>
            </p:nvSpPr>
            <p:spPr>
              <a:xfrm rot="-2700000">
                <a:off x="1899549" y="2297849"/>
                <a:ext cx="2376303" cy="3428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3375" lIns="173375" spcFirstLastPara="1" rIns="173375" wrap="square" tIns="17337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b="1" i="0" lang="en-GB" sz="3200" u="none" cap="none" strike="noStrike">
                    <a:solidFill>
                      <a:srgbClr val="FFFFFF"/>
                    </a:solidFill>
                    <a:latin typeface="Roboto"/>
                    <a:ea typeface="Roboto"/>
                    <a:cs typeface="Roboto"/>
                    <a:sym typeface="Roboto"/>
                  </a:rPr>
                  <a:t>Exploring issues</a:t>
                </a:r>
                <a:endParaRPr b="1" i="0" sz="32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160" name="Google Shape;160;p23"/>
            <p:cNvSpPr/>
            <p:nvPr/>
          </p:nvSpPr>
          <p:spPr>
            <a:xfrm>
              <a:off x="1966072" y="3255512"/>
              <a:ext cx="326100" cy="326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509"/>
                </a:srgbClr>
              </a:outerShdw>
            </a:effectLst>
          </p:spPr>
          <p:txBody>
            <a:bodyPr anchorCtr="0" anchor="ctr" bIns="173375" lIns="173375" spcFirstLastPara="1" rIns="173375" wrap="square" tIns="1733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en-GB" sz="2800" u="none" cap="none" strike="noStrike">
                  <a:solidFill>
                    <a:srgbClr val="0C58D3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 b="1" i="0" sz="2800" u="none" cap="none" strike="noStrike">
                <a:solidFill>
                  <a:srgbClr val="0C58D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1" name="Google Shape;161;p23"/>
          <p:cNvGrpSpPr/>
          <p:nvPr/>
        </p:nvGrpSpPr>
        <p:grpSpPr>
          <a:xfrm>
            <a:off x="-21749" y="4454368"/>
            <a:ext cx="4665467" cy="4665467"/>
            <a:chOff x="284959" y="1318142"/>
            <a:chExt cx="2460300" cy="2460300"/>
          </a:xfrm>
        </p:grpSpPr>
        <p:sp>
          <p:nvSpPr>
            <p:cNvPr id="162" name="Google Shape;162;p23"/>
            <p:cNvSpPr/>
            <p:nvPr/>
          </p:nvSpPr>
          <p:spPr>
            <a:xfrm rot="2700000">
              <a:off x="1270309" y="1053398"/>
              <a:ext cx="489601" cy="2989789"/>
            </a:xfrm>
            <a:prstGeom prst="roundRect">
              <a:avLst>
                <a:gd fmla="val 50000" name="adj"/>
              </a:avLst>
            </a:prstGeom>
            <a:solidFill>
              <a:srgbClr val="0944A1"/>
            </a:solidFill>
            <a:ln>
              <a:noFill/>
            </a:ln>
          </p:spPr>
          <p:txBody>
            <a:bodyPr anchorCtr="0" anchor="ctr" bIns="173375" lIns="173375" spcFirstLastPara="1" rIns="173375" wrap="square" tIns="1733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3"/>
            <p:cNvSpPr/>
            <p:nvPr/>
          </p:nvSpPr>
          <p:spPr>
            <a:xfrm>
              <a:off x="472955" y="3255512"/>
              <a:ext cx="326100" cy="326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509"/>
                </a:srgbClr>
              </a:outerShdw>
            </a:effectLst>
          </p:spPr>
          <p:txBody>
            <a:bodyPr anchorCtr="0" anchor="ctr" bIns="173375" lIns="173375" spcFirstLastPara="1" rIns="173375" wrap="square" tIns="1733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en-GB" sz="2800" u="none" cap="none" strike="noStrike">
                  <a:solidFill>
                    <a:srgbClr val="0944A1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b="1" i="0" sz="2800" u="none" cap="none" strike="noStrike">
                <a:solidFill>
                  <a:srgbClr val="0944A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4" name="Google Shape;164;p23"/>
            <p:cNvSpPr txBox="1"/>
            <p:nvPr/>
          </p:nvSpPr>
          <p:spPr>
            <a:xfrm rot="-2700000">
              <a:off x="414317" y="2300549"/>
              <a:ext cx="2368666" cy="342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3375" lIns="173375" spcFirstLastPara="1" rIns="173375" wrap="square" tIns="17337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1" i="0" lang="en-GB" sz="32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Opening gambit</a:t>
              </a:r>
              <a:endParaRPr b="1" i="0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5" name="Google Shape;165;p23"/>
          <p:cNvGrpSpPr/>
          <p:nvPr/>
        </p:nvGrpSpPr>
        <p:grpSpPr>
          <a:xfrm>
            <a:off x="12696546" y="4498843"/>
            <a:ext cx="4665467" cy="4665467"/>
            <a:chOff x="6254516" y="1318142"/>
            <a:chExt cx="2460300" cy="2460300"/>
          </a:xfrm>
        </p:grpSpPr>
        <p:sp>
          <p:nvSpPr>
            <p:cNvPr id="166" name="Google Shape;166;p23"/>
            <p:cNvSpPr/>
            <p:nvPr/>
          </p:nvSpPr>
          <p:spPr>
            <a:xfrm rot="2700000">
              <a:off x="7239866" y="1053398"/>
              <a:ext cx="489601" cy="2989789"/>
            </a:xfrm>
            <a:prstGeom prst="roundRect">
              <a:avLst>
                <a:gd fmla="val 50000" name="adj"/>
              </a:avLst>
            </a:prstGeom>
            <a:solidFill>
              <a:srgbClr val="307BF3"/>
            </a:solidFill>
            <a:ln>
              <a:noFill/>
            </a:ln>
          </p:spPr>
          <p:txBody>
            <a:bodyPr anchorCtr="0" anchor="ctr" bIns="173375" lIns="173375" spcFirstLastPara="1" rIns="173375" wrap="square" tIns="1733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3"/>
            <p:cNvSpPr/>
            <p:nvPr/>
          </p:nvSpPr>
          <p:spPr>
            <a:xfrm>
              <a:off x="6443962" y="3255512"/>
              <a:ext cx="326100" cy="326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509"/>
                </a:srgbClr>
              </a:outerShdw>
            </a:effectLst>
          </p:spPr>
          <p:txBody>
            <a:bodyPr anchorCtr="0" anchor="ctr" bIns="173375" lIns="173375" spcFirstLastPara="1" rIns="173375" wrap="square" tIns="1733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en-GB" sz="2800" u="none" cap="none" strike="noStrike">
                  <a:solidFill>
                    <a:srgbClr val="307BF3"/>
                  </a:solidFill>
                  <a:latin typeface="Roboto"/>
                  <a:ea typeface="Roboto"/>
                  <a:cs typeface="Roboto"/>
                  <a:sym typeface="Roboto"/>
                </a:rPr>
                <a:t>6</a:t>
              </a:r>
              <a:endParaRPr b="1" i="0" sz="2800" u="none" cap="none" strike="noStrike">
                <a:solidFill>
                  <a:srgbClr val="307BF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8" name="Google Shape;168;p23"/>
            <p:cNvSpPr txBox="1"/>
            <p:nvPr/>
          </p:nvSpPr>
          <p:spPr>
            <a:xfrm rot="-2700000">
              <a:off x="6375763" y="2297099"/>
              <a:ext cx="2378424" cy="342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3375" lIns="173375" spcFirstLastPara="1" rIns="173375" wrap="square" tIns="17337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1" i="0" lang="en-GB" sz="32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Summary</a:t>
              </a:r>
              <a:endParaRPr b="1" i="0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69" name="Google Shape;169;p23"/>
          <p:cNvSpPr txBox="1"/>
          <p:nvPr/>
        </p:nvSpPr>
        <p:spPr>
          <a:xfrm>
            <a:off x="0" y="0"/>
            <a:ext cx="3000000" cy="4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900">
                <a:latin typeface="Helvetica Neue"/>
                <a:ea typeface="Helvetica Neue"/>
                <a:cs typeface="Helvetica Neue"/>
                <a:sym typeface="Helvetica Neue"/>
              </a:rPr>
              <a:t>Clinical governance meeting </a:t>
            </a:r>
            <a:endParaRPr b="1" sz="9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latin typeface="Helvetica Neue"/>
                <a:ea typeface="Helvetica Neue"/>
                <a:cs typeface="Helvetica Neue"/>
                <a:sym typeface="Helvetica Neue"/>
              </a:rPr>
              <a:t>Scheduled: 6 Oct 2023 at 12:30 pm to 1:30 pm, BST</a:t>
            </a:r>
            <a:endParaRPr sz="9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4"/>
          <p:cNvSpPr txBox="1"/>
          <p:nvPr>
            <p:ph type="title"/>
          </p:nvPr>
        </p:nvSpPr>
        <p:spPr>
          <a:xfrm>
            <a:off x="220350" y="-137975"/>
            <a:ext cx="16256400" cy="269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GB" sz="15000">
                <a:solidFill>
                  <a:srgbClr val="FFFFFF"/>
                </a:solidFill>
              </a:rPr>
              <a:t>Key elements</a:t>
            </a:r>
            <a:endParaRPr b="1" sz="15000">
              <a:solidFill>
                <a:srgbClr val="FFFFFF"/>
              </a:solidFill>
            </a:endParaRPr>
          </a:p>
        </p:txBody>
      </p:sp>
      <p:sp>
        <p:nvSpPr>
          <p:cNvPr id="175" name="Google Shape;175;p24"/>
          <p:cNvSpPr txBox="1"/>
          <p:nvPr/>
        </p:nvSpPr>
        <p:spPr>
          <a:xfrm>
            <a:off x="586550" y="4491800"/>
            <a:ext cx="16434600" cy="25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85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candidate - group - self </a:t>
            </a:r>
            <a:endParaRPr b="0" i="0" sz="8500" u="none" cap="none" strike="noStrik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5"/>
          <p:cNvSpPr txBox="1"/>
          <p:nvPr>
            <p:ph type="title"/>
          </p:nvPr>
        </p:nvSpPr>
        <p:spPr>
          <a:xfrm>
            <a:off x="6192550" y="7689950"/>
            <a:ext cx="11147700" cy="20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 sz="7800">
                <a:solidFill>
                  <a:srgbClr val="FFFF00"/>
                </a:solidFill>
              </a:rPr>
              <a:t>Maximise candidate &amp; group thinking time</a:t>
            </a:r>
            <a:endParaRPr b="1" sz="78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6"/>
          <p:cNvSpPr txBox="1"/>
          <p:nvPr>
            <p:ph type="title"/>
          </p:nvPr>
        </p:nvSpPr>
        <p:spPr>
          <a:xfrm>
            <a:off x="1411250" y="7504175"/>
            <a:ext cx="16890600" cy="4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 sz="15000">
                <a:solidFill>
                  <a:srgbClr val="FFFFFF"/>
                </a:solidFill>
              </a:rPr>
              <a:t>Teaching CPR + AED</a:t>
            </a:r>
            <a:endParaRPr b="1" sz="15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7"/>
          <p:cNvSpPr txBox="1"/>
          <p:nvPr>
            <p:ph type="title"/>
          </p:nvPr>
        </p:nvSpPr>
        <p:spPr>
          <a:xfrm>
            <a:off x="1872250" y="7481700"/>
            <a:ext cx="15032400" cy="22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 sz="15000">
                <a:solidFill>
                  <a:srgbClr val="FFFFFF"/>
                </a:solidFill>
              </a:rPr>
              <a:t>Teaching all skills</a:t>
            </a:r>
            <a:endParaRPr b="1" sz="15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RMD new header">
  <a:themeElements>
    <a:clrScheme name="New_Template7">
      <a:dk1>
        <a:srgbClr val="222222"/>
      </a:dk1>
      <a:lt1>
        <a:srgbClr val="838787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